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  <p:sldMasterId id="2147483665" r:id="rId4"/>
    <p:sldMasterId id="214748366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</p:sldIdLst>
  <p:sldSz cy="6858000" cx="12192000"/>
  <p:notesSz cx="6858000" cy="9144000"/>
  <p:embeddedFontLst>
    <p:embeddedFont>
      <p:font typeface="Roboto"/>
      <p:regular r:id="rId45"/>
      <p:bold r:id="rId46"/>
      <p:italic r:id="rId47"/>
      <p:boldItalic r:id="rId48"/>
    </p:embeddedFont>
    <p:embeddedFont>
      <p:font typeface="Roboto Mono"/>
      <p:regular r:id="rId49"/>
      <p:bold r:id="rId50"/>
      <p:italic r:id="rId51"/>
      <p:boldItalic r:id="rId5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53" roundtripDataSignature="AMtx7mglXz2KBMc8iflQRBcTfjHjgiHIl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font" Target="fonts/Roboto-bold.fntdata"/><Relationship Id="rId45" Type="http://schemas.openxmlformats.org/officeDocument/2006/relationships/font" Target="fonts/Roboto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3.xml"/><Relationship Id="rId48" Type="http://schemas.openxmlformats.org/officeDocument/2006/relationships/font" Target="fonts/Roboto-boldItalic.fntdata"/><Relationship Id="rId47" Type="http://schemas.openxmlformats.org/officeDocument/2006/relationships/font" Target="fonts/Roboto-italic.fntdata"/><Relationship Id="rId49" Type="http://schemas.openxmlformats.org/officeDocument/2006/relationships/font" Target="fonts/RobotoMono-regular.fntdata"/><Relationship Id="rId5" Type="http://schemas.openxmlformats.org/officeDocument/2006/relationships/slideMaster" Target="slideMasters/slideMaster3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RobotoMono-italic.fntdata"/><Relationship Id="rId50" Type="http://schemas.openxmlformats.org/officeDocument/2006/relationships/font" Target="fonts/RobotoMono-bold.fntdata"/><Relationship Id="rId53" Type="http://customschemas.google.com/relationships/presentationmetadata" Target="metadata"/><Relationship Id="rId52" Type="http://schemas.openxmlformats.org/officeDocument/2006/relationships/font" Target="fonts/RobotoMono-bold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tr-T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menti.com/u94f31sfeu" TargetMode="Externa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unsplash.com/@joshappel?utm_source=unsplash&amp;utm_medium=referral&amp;utm_content=creditCopyText" TargetMode="External"/><Relationship Id="rId3" Type="http://schemas.openxmlformats.org/officeDocument/2006/relationships/hyperlink" Target="https://unsplash.com/s/photos/fund?utm_source=unsplash&amp;utm_medium=referral&amp;utm_content=creditCopyText" TargetMode="Externa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unsplash.com/@victor_g?utm_source=unsplash&amp;utm_medium=referral&amp;utm_content=creditCopyText" TargetMode="External"/><Relationship Id="rId3" Type="http://schemas.openxmlformats.org/officeDocument/2006/relationships/hyperlink" Target="https://unsplash.com/s/photos/danger?utm_source=unsplash&amp;utm_medium=referral&amp;utm_content=creditCopyText" TargetMode="Externa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unsplash.com/@christina_winter?utm_source=unsplash&amp;utm_medium=referral&amp;utm_content=creditCopyText" TargetMode="External"/><Relationship Id="rId3" Type="http://schemas.openxmlformats.org/officeDocument/2006/relationships/hyperlink" Target="https://unsplash.com/@christina_winter?utm_source=unsplash&amp;utm_medium=referral&amp;utm_content=creditCopyText" TargetMode="External"/><Relationship Id="rId4" Type="http://schemas.openxmlformats.org/officeDocument/2006/relationships/hyperlink" Target="https://unsplash.com/s/photos/choices?utm_source=unsplash&amp;utm_medium=referral&amp;utm_content=creditCopyText" TargetMode="External"/><Relationship Id="rId5" Type="http://schemas.openxmlformats.org/officeDocument/2006/relationships/hyperlink" Target="https://unsplash.com/s/photos/choices?utm_source=unsplash&amp;utm_medium=referral&amp;utm_content=creditCopyText" TargetMode="External"/><Relationship Id="rId6" Type="http://schemas.openxmlformats.org/officeDocument/2006/relationships/hyperlink" Target="https://forms.office.com/Pages/ResponsePage.aspx?id=XCN2zKuGeUm8Cw54xm7bfEIa5fBengpLv6WP43AZSwlUNlRaTTIzR1RURks0MUpBQlBVWFFINUtNRi4u" TargetMode="Externa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unsplash.com/@magnetme?utm_source=unsplash&amp;utm_medium=referral&amp;utm_content=creditCopyText" TargetMode="External"/><Relationship Id="rId3" Type="http://schemas.openxmlformats.org/officeDocument/2006/relationships/hyperlink" Target="https://unsplash.com/@magnetme?utm_source=unsplash&amp;utm_medium=referral&amp;utm_content=creditCopyText" TargetMode="External"/><Relationship Id="rId4" Type="http://schemas.openxmlformats.org/officeDocument/2006/relationships/hyperlink" Target="https://unsplash.com/s/photos/apply?utm_source=unsplash&amp;utm_medium=referral&amp;utm_content=creditCopyText" TargetMode="External"/><Relationship Id="rId5" Type="http://schemas.openxmlformats.org/officeDocument/2006/relationships/hyperlink" Target="https://unsplash.com/s/photos/apply?utm_source=unsplash&amp;utm_medium=referral&amp;utm_content=creditCopyText" TargetMode="Externa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9" name="Google Shape;179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b403198473_0_75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b403198473_0_75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-TR"/>
              <a:t>Menti ile eğlence zamanı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-TR" u="sng">
                <a:solidFill>
                  <a:schemeClr val="hlink"/>
                </a:solidFill>
                <a:hlinkClick r:id="rId2"/>
              </a:rPr>
              <a:t>https://www.menti.com/u94f31sfeu</a:t>
            </a:r>
            <a:r>
              <a:rPr lang="tr-TR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gb403198473_0_75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6c68f12600_0_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6c68f12600_0_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-TR"/>
              <a:t>Orjinali : Any fool can write code that a computer can understand. Good programmers write code that humans can understand.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tr-TR"/>
              <a:t>Turşunun iyisi limonla mı olur sirkeyle mi bilinmez ama kodun iyisi nasıl yazılır? Martin’e göre.</a:t>
            </a:r>
            <a:endParaRPr/>
          </a:p>
        </p:txBody>
      </p:sp>
      <p:sp>
        <p:nvSpPr>
          <p:cNvPr id="261" name="Google Shape;261;g6c68f12600_0_2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6" name="Google Shape;266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8" name="Google Shape;278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aca6ae5f94_1_30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gaca6ae5f94_1_30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3" name="Google Shape;293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9" name="Google Shape;299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af61a9a881_1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af61a9a881_1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-TR"/>
              <a:t>Tabii araya ne girdi? Covid-19.</a:t>
            </a:r>
            <a:endParaRPr/>
          </a:p>
        </p:txBody>
      </p:sp>
      <p:sp>
        <p:nvSpPr>
          <p:cNvPr id="306" name="Google Shape;306;gaf61a9a881_1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b403198473_0_11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b403198473_0_111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-TR"/>
              <a:t>Tablet kullanılarak güncel ve modern kurum uygulamalarından birkaçı anlatılır.</a:t>
            </a:r>
            <a:endParaRPr/>
          </a:p>
        </p:txBody>
      </p:sp>
      <p:sp>
        <p:nvSpPr>
          <p:cNvPr id="312" name="Google Shape;312;gb403198473_0_111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aca6ae5f94_1_4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aca6ae5f94_1_44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gaca6ae5f94_1_44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b0876fb1e4_0_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b0876fb1e4_0_3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gb0876fb1e4_0_3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6c68f12600_0_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6c68f12600_0_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g6c68f12600_0_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c03d7652c6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c03d7652c6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-TR"/>
              <a:t>Güncel Branch stratejisinden bahsedilebilir.</a:t>
            </a:r>
            <a:endParaRPr/>
          </a:p>
        </p:txBody>
      </p:sp>
      <p:sp>
        <p:nvSpPr>
          <p:cNvPr id="334" name="Google Shape;334;gc03d7652c6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6c68f12600_0_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6c68f12600_0_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g6c68f12600_0_1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b0876fb1e4_0_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b0876fb1e4_0_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gb0876fb1e4_0_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aca6ae5f94_1_9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4" name="Google Shape;354;gaca6ae5f94_1_9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tr-T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Photo by </a:t>
            </a:r>
            <a:r>
              <a:rPr b="0" i="0" lang="tr-TR" sz="12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Josh Appel</a:t>
            </a:r>
            <a:r>
              <a:rPr b="0" i="0" lang="tr-T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on </a:t>
            </a:r>
            <a:r>
              <a:rPr b="0" i="0" lang="tr-TR" sz="12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Unsplash</a:t>
            </a:r>
            <a:endParaRPr/>
          </a:p>
        </p:txBody>
      </p:sp>
      <p:sp>
        <p:nvSpPr>
          <p:cNvPr id="355" name="Google Shape;355;gaca6ae5f94_1_9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aca6ae5f94_1_10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3" name="Google Shape;363;gaca6ae5f94_1_10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tr-T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Photo by </a:t>
            </a:r>
            <a:r>
              <a:rPr b="0" i="0" lang="tr-TR" sz="12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Victor Garcia</a:t>
            </a:r>
            <a:r>
              <a:rPr b="0" i="0" lang="tr-T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on </a:t>
            </a:r>
            <a:r>
              <a:rPr b="0" i="0" lang="tr-TR" sz="12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Unsplash</a:t>
            </a:r>
            <a:endParaRPr/>
          </a:p>
        </p:txBody>
      </p:sp>
      <p:sp>
        <p:nvSpPr>
          <p:cNvPr id="364" name="Google Shape;364;gaca6ae5f94_1_10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aca6ae5f94_1_1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2" name="Google Shape;372;gaca6ae5f94_1_1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-TR"/>
              <a:t>CoC = Cost of Change (Değişim Maliyeti)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-TR"/>
              <a:t>Responsiveness to Change (Değişime Duyarlılık)</a:t>
            </a:r>
            <a:endParaRPr/>
          </a:p>
        </p:txBody>
      </p:sp>
      <p:sp>
        <p:nvSpPr>
          <p:cNvPr id="373" name="Google Shape;373;gaca6ae5f94_1_11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6c68f12600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7" name="Google Shape;397;g6c68f12600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g6c68f12600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4" name="Google Shape;404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" name="Google Shape;405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af61a9a881_1_27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af61a9a881_1_27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Google Shape;414;gaf61a9a881_1_27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b403198473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b403198473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1100">
                <a:latin typeface="Arial"/>
                <a:ea typeface="Arial"/>
                <a:cs typeface="Arial"/>
                <a:sym typeface="Arial"/>
              </a:rPr>
              <a:t>Photo by</a:t>
            </a:r>
            <a:r>
              <a:rPr lang="tr-TR" sz="1100"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2"/>
              </a:rPr>
              <a:t> </a:t>
            </a:r>
            <a:r>
              <a:rPr lang="tr-TR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Christina Winter</a:t>
            </a:r>
            <a:r>
              <a:rPr lang="tr-TR" sz="1100">
                <a:latin typeface="Arial"/>
                <a:ea typeface="Arial"/>
                <a:cs typeface="Arial"/>
                <a:sym typeface="Arial"/>
              </a:rPr>
              <a:t> on</a:t>
            </a:r>
            <a:r>
              <a:rPr lang="tr-TR" sz="1100"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4"/>
              </a:rPr>
              <a:t> </a:t>
            </a:r>
            <a:r>
              <a:rPr lang="tr-TR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Unsplash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-TR" u="sng">
                <a:solidFill>
                  <a:schemeClr val="hlink"/>
                </a:solidFill>
                <a:hlinkClick r:id="rId6"/>
              </a:rPr>
              <a:t>https://forms.office.com/Pages/ResponsePage.aspx?id=XCN2zKuGeUm8Cw54xm7bfEIa5fBengpLv6WP43AZSwlUNlRaTTIzR1RURks0MUpBQlBVWFFINUtNRi4u</a:t>
            </a:r>
            <a:r>
              <a:rPr lang="tr-TR"/>
              <a:t> </a:t>
            </a:r>
            <a:endParaRPr/>
          </a:p>
        </p:txBody>
      </p:sp>
      <p:sp>
        <p:nvSpPr>
          <p:cNvPr id="194" name="Google Shape;194;gb403198473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aca6ae5f94_1_37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gaca6ae5f94_1_37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aca6ae5f94_1_38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aca6ae5f94_1_38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" name="Google Shape;426;gaca6ae5f94_1_38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2" name="Google Shape;432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1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2" name="Google Shape;442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1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8" name="Google Shape;448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" name="Google Shape;449;p1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6" name="Google Shape;466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p1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2" name="Google Shape;482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3" name="Google Shape;483;p1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0" name="Google Shape;490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-TR"/>
              <a:t>‘Yazılım dünyasında söyledikleri kanun hükmünde kararname sayılan Martin Fowler’ın Chief Scientest olarak çalıştığı ThoughtWorks firmasının Teknoloji Radarı bülteni.’</a:t>
            </a:r>
            <a:endParaRPr/>
          </a:p>
        </p:txBody>
      </p:sp>
      <p:sp>
        <p:nvSpPr>
          <p:cNvPr id="491" name="Google Shape;491;p1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af61a9a881_1_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af61a9a881_1_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1100">
                <a:latin typeface="Arial"/>
                <a:ea typeface="Arial"/>
                <a:cs typeface="Arial"/>
                <a:sym typeface="Arial"/>
              </a:rPr>
              <a:t>Photo by</a:t>
            </a:r>
            <a:r>
              <a:rPr lang="tr-TR" sz="1100"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2"/>
              </a:rPr>
              <a:t> </a:t>
            </a:r>
            <a:r>
              <a:rPr lang="tr-TR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Magnet.me</a:t>
            </a:r>
            <a:r>
              <a:rPr lang="tr-TR" sz="1100">
                <a:latin typeface="Arial"/>
                <a:ea typeface="Arial"/>
                <a:cs typeface="Arial"/>
                <a:sym typeface="Arial"/>
              </a:rPr>
              <a:t> on</a:t>
            </a:r>
            <a:r>
              <a:rPr lang="tr-TR" sz="1100"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4"/>
              </a:rPr>
              <a:t> </a:t>
            </a:r>
            <a:r>
              <a:rPr lang="tr-TR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Unsplash</a:t>
            </a:r>
            <a:endParaRPr/>
          </a:p>
        </p:txBody>
      </p:sp>
      <p:sp>
        <p:nvSpPr>
          <p:cNvPr id="497" name="Google Shape;497;gaf61a9a881_1_1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b403198473_0_7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b403198473_0_7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gb403198473_0_7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9" name="Google Shape;209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b0ae8b6f21_0_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b0ae8b6f21_0_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gb0ae8b6f21_0_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c03d7652c6_0_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c03d7652c6_0_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-TR"/>
              <a:t>En kaba haliyle ekrandakine benzer bir mimariyi kullanıyor.</a:t>
            </a:r>
            <a:endParaRPr/>
          </a:p>
        </p:txBody>
      </p:sp>
      <p:sp>
        <p:nvSpPr>
          <p:cNvPr id="226" name="Google Shape;226;gc03d7652c6_0_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af61a9a881_1_27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af61a9a881_1_27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gaf61a9a881_1_27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7" name="Google Shape;237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3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3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2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35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3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3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3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6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36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3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3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3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AUTOLAYOUT">
    <p:bg>
      <p:bgPr>
        <a:solidFill>
          <a:srgbClr val="FFFFFF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af61a9a881_1_9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gaf61a9a881_1_98"/>
          <p:cNvSpPr/>
          <p:nvPr/>
        </p:nvSpPr>
        <p:spPr>
          <a:xfrm>
            <a:off x="4518800" y="0"/>
            <a:ext cx="76731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7" name="Google Shape;87;gaf61a9a881_1_98"/>
          <p:cNvCxnSpPr/>
          <p:nvPr/>
        </p:nvCxnSpPr>
        <p:spPr>
          <a:xfrm>
            <a:off x="497267" y="682244"/>
            <a:ext cx="856500" cy="0"/>
          </a:xfrm>
          <a:prstGeom prst="straightConnector1">
            <a:avLst/>
          </a:prstGeom>
          <a:noFill/>
          <a:ln cap="flat" cmpd="sng" w="762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8" name="Google Shape;88;gaf61a9a881_1_98"/>
          <p:cNvSpPr txBox="1"/>
          <p:nvPr>
            <p:ph type="title"/>
          </p:nvPr>
        </p:nvSpPr>
        <p:spPr>
          <a:xfrm>
            <a:off x="429100" y="925467"/>
            <a:ext cx="2858400" cy="4199100"/>
          </a:xfrm>
          <a:prstGeom prst="rect">
            <a:avLst/>
          </a:prstGeom>
          <a:noFill/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9" name="Google Shape;89;gaf61a9a881_1_98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b403198473_0_6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gb403198473_0_67"/>
          <p:cNvSpPr txBox="1"/>
          <p:nvPr>
            <p:ph type="title"/>
          </p:nvPr>
        </p:nvSpPr>
        <p:spPr>
          <a:xfrm>
            <a:off x="468800" y="3649133"/>
            <a:ext cx="5330100" cy="1852800"/>
          </a:xfrm>
          <a:prstGeom prst="rect">
            <a:avLst/>
          </a:prstGeom>
          <a:noFill/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700">
                <a:solidFill>
                  <a:srgbClr val="21212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700">
                <a:solidFill>
                  <a:srgbClr val="21212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700">
                <a:solidFill>
                  <a:srgbClr val="21212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700">
                <a:solidFill>
                  <a:srgbClr val="21212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700">
                <a:solidFill>
                  <a:srgbClr val="21212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700">
                <a:solidFill>
                  <a:srgbClr val="21212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700">
                <a:solidFill>
                  <a:srgbClr val="21212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700">
                <a:solidFill>
                  <a:srgbClr val="21212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700">
                <a:solidFill>
                  <a:srgbClr val="212121"/>
                </a:solidFill>
              </a:defRPr>
            </a:lvl9pPr>
          </a:lstStyle>
          <a:p/>
        </p:txBody>
      </p:sp>
      <p:sp>
        <p:nvSpPr>
          <p:cNvPr id="93" name="Google Shape;93;gb403198473_0_67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3">
  <p:cSld name="AUTOLAYOUT_3">
    <p:bg>
      <p:bgPr>
        <a:solidFill>
          <a:srgbClr val="FFFFFF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b403198473_0_60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gb403198473_0_604"/>
          <p:cNvSpPr txBox="1"/>
          <p:nvPr>
            <p:ph type="ctrTitle"/>
          </p:nvPr>
        </p:nvSpPr>
        <p:spPr>
          <a:xfrm>
            <a:off x="2450100" y="1668700"/>
            <a:ext cx="7261200" cy="3520800"/>
          </a:xfrm>
          <a:prstGeom prst="rect">
            <a:avLst/>
          </a:prstGeom>
          <a:noFill/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300"/>
              <a:buNone/>
              <a:defRPr b="1" sz="53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300"/>
              <a:buNone/>
              <a:defRPr b="1" sz="53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300"/>
              <a:buNone/>
              <a:defRPr b="1" sz="53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300"/>
              <a:buNone/>
              <a:defRPr b="1" sz="53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300"/>
              <a:buNone/>
              <a:defRPr b="1" sz="53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300"/>
              <a:buNone/>
              <a:defRPr b="1" sz="53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300"/>
              <a:buNone/>
              <a:defRPr b="1" sz="53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300"/>
              <a:buNone/>
              <a:defRPr b="1" sz="53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300"/>
              <a:buNone/>
              <a:defRPr b="1" sz="53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97" name="Google Shape;97;gb403198473_0_604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2">
  <p:cSld name="AUTOLAYOUT_4">
    <p:bg>
      <p:bgPr>
        <a:solidFill>
          <a:srgbClr val="FFFFFF"/>
        </a:solid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b403198473_0_94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gb403198473_0_944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4">
  <p:cSld name="AUTOLAYOUT_5">
    <p:bg>
      <p:bgPr>
        <a:solidFill>
          <a:srgbClr val="FFFFFF"/>
        </a:solid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b403198473_0_117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gb403198473_0_1176"/>
          <p:cNvSpPr txBox="1"/>
          <p:nvPr>
            <p:ph type="ctrTitle"/>
          </p:nvPr>
        </p:nvSpPr>
        <p:spPr>
          <a:xfrm>
            <a:off x="2450100" y="1668700"/>
            <a:ext cx="7261200" cy="3520800"/>
          </a:xfrm>
          <a:prstGeom prst="rect">
            <a:avLst/>
          </a:prstGeom>
          <a:noFill/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300"/>
              <a:buNone/>
              <a:defRPr b="1" sz="53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300"/>
              <a:buNone/>
              <a:defRPr b="1" sz="53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300"/>
              <a:buNone/>
              <a:defRPr b="1" sz="53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300"/>
              <a:buNone/>
              <a:defRPr b="1" sz="53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300"/>
              <a:buNone/>
              <a:defRPr b="1" sz="53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300"/>
              <a:buNone/>
              <a:defRPr b="1" sz="53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300"/>
              <a:buNone/>
              <a:defRPr b="1" sz="53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300"/>
              <a:buNone/>
              <a:defRPr b="1" sz="53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300"/>
              <a:buNone/>
              <a:defRPr b="1" sz="53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4" name="Google Shape;104;gb403198473_0_1176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8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28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2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" name="Google Shape;115;p2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2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" name="Google Shape;119;p2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0" name="Google Shape;120;p2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b403198473_0_10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gb403198473_0_1018"/>
          <p:cNvSpPr txBox="1"/>
          <p:nvPr>
            <p:ph idx="1" type="body"/>
          </p:nvPr>
        </p:nvSpPr>
        <p:spPr>
          <a:xfrm>
            <a:off x="5361667" y="292100"/>
            <a:ext cx="3149100" cy="5925600"/>
          </a:xfrm>
          <a:prstGeom prst="rect">
            <a:avLst/>
          </a:prstGeom>
          <a:noFill/>
        </p:spPr>
        <p:txBody>
          <a:bodyPr anchorCtr="0" anchor="t" bIns="45700" lIns="91425" spcFirstLastPara="1" rIns="91425" wrap="square" tIns="45700">
            <a:noAutofit/>
          </a:bodyPr>
          <a:lstStyle>
            <a:lvl1pPr indent="-349250" lvl="0" marL="4572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900"/>
              <a:buChar char="•"/>
              <a:defRPr sz="1900">
                <a:solidFill>
                  <a:schemeClr val="dk2"/>
                </a:solidFill>
              </a:defRPr>
            </a:lvl1pPr>
            <a:lvl2pPr indent="-330200" lvl="1" marL="9144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  <a:defRPr sz="1600">
                <a:solidFill>
                  <a:schemeClr val="dk2"/>
                </a:solidFill>
              </a:defRPr>
            </a:lvl2pPr>
            <a:lvl3pPr indent="-330200" lvl="2" marL="1371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  <a:defRPr sz="1600">
                <a:solidFill>
                  <a:schemeClr val="dk2"/>
                </a:solidFill>
              </a:defRPr>
            </a:lvl3pPr>
            <a:lvl4pPr indent="-330200" lvl="3" marL="18288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  <a:defRPr sz="1600">
                <a:solidFill>
                  <a:schemeClr val="dk2"/>
                </a:solidFill>
              </a:defRPr>
            </a:lvl4pPr>
            <a:lvl5pPr indent="-330200" lvl="4" marL="22860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  <a:defRPr sz="1600">
                <a:solidFill>
                  <a:schemeClr val="dk2"/>
                </a:solidFill>
              </a:defRPr>
            </a:lvl5pPr>
            <a:lvl6pPr indent="-330200" lvl="5" marL="2743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  <a:defRPr sz="1600">
                <a:solidFill>
                  <a:schemeClr val="dk2"/>
                </a:solidFill>
              </a:defRPr>
            </a:lvl6pPr>
            <a:lvl7pPr indent="-330200" lvl="6" marL="32004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  <a:defRPr sz="1600">
                <a:solidFill>
                  <a:schemeClr val="dk2"/>
                </a:solidFill>
              </a:defRPr>
            </a:lvl7pPr>
            <a:lvl8pPr indent="-330200" lvl="7" marL="3657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  <a:defRPr sz="1600">
                <a:solidFill>
                  <a:schemeClr val="dk2"/>
                </a:solidFill>
              </a:defRPr>
            </a:lvl8pPr>
            <a:lvl9pPr indent="-330200" lvl="8" marL="411480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600"/>
              <a:buChar char="•"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4" name="Google Shape;124;gb403198473_0_1018"/>
          <p:cNvSpPr txBox="1"/>
          <p:nvPr>
            <p:ph idx="2" type="body"/>
          </p:nvPr>
        </p:nvSpPr>
        <p:spPr>
          <a:xfrm>
            <a:off x="8614933" y="292100"/>
            <a:ext cx="3149100" cy="5925600"/>
          </a:xfrm>
          <a:prstGeom prst="rect">
            <a:avLst/>
          </a:prstGeom>
          <a:noFill/>
        </p:spPr>
        <p:txBody>
          <a:bodyPr anchorCtr="0" anchor="t" bIns="45700" lIns="91425" spcFirstLastPara="1" rIns="91425" wrap="square" tIns="45700">
            <a:noAutofit/>
          </a:bodyPr>
          <a:lstStyle>
            <a:lvl1pPr indent="-349250" lvl="0" marL="4572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900"/>
              <a:buChar char="•"/>
              <a:defRPr sz="1900">
                <a:solidFill>
                  <a:schemeClr val="dk2"/>
                </a:solidFill>
              </a:defRPr>
            </a:lvl1pPr>
            <a:lvl2pPr indent="-330200" lvl="1" marL="9144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  <a:defRPr sz="1600">
                <a:solidFill>
                  <a:schemeClr val="dk2"/>
                </a:solidFill>
              </a:defRPr>
            </a:lvl2pPr>
            <a:lvl3pPr indent="-330200" lvl="2" marL="1371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  <a:defRPr sz="1600">
                <a:solidFill>
                  <a:schemeClr val="dk2"/>
                </a:solidFill>
              </a:defRPr>
            </a:lvl3pPr>
            <a:lvl4pPr indent="-330200" lvl="3" marL="18288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  <a:defRPr sz="1600">
                <a:solidFill>
                  <a:schemeClr val="dk2"/>
                </a:solidFill>
              </a:defRPr>
            </a:lvl4pPr>
            <a:lvl5pPr indent="-330200" lvl="4" marL="22860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  <a:defRPr sz="1600">
                <a:solidFill>
                  <a:schemeClr val="dk2"/>
                </a:solidFill>
              </a:defRPr>
            </a:lvl5pPr>
            <a:lvl6pPr indent="-330200" lvl="5" marL="2743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  <a:defRPr sz="1600">
                <a:solidFill>
                  <a:schemeClr val="dk2"/>
                </a:solidFill>
              </a:defRPr>
            </a:lvl6pPr>
            <a:lvl7pPr indent="-330200" lvl="6" marL="32004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  <a:defRPr sz="1600">
                <a:solidFill>
                  <a:schemeClr val="dk2"/>
                </a:solidFill>
              </a:defRPr>
            </a:lvl7pPr>
            <a:lvl8pPr indent="-330200" lvl="7" marL="3657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  <a:defRPr sz="1600">
                <a:solidFill>
                  <a:schemeClr val="dk2"/>
                </a:solidFill>
              </a:defRPr>
            </a:lvl8pPr>
            <a:lvl9pPr indent="-330200" lvl="8" marL="411480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600"/>
              <a:buChar char="•"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5" name="Google Shape;125;gb403198473_0_1018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4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24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4" name="Google Shape;24;p2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2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aca6ae5f94_1_395"/>
          <p:cNvSpPr txBox="1"/>
          <p:nvPr>
            <p:ph type="ctrTitle"/>
          </p:nvPr>
        </p:nvSpPr>
        <p:spPr>
          <a:xfrm>
            <a:off x="415611" y="992767"/>
            <a:ext cx="11360700" cy="27369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9pPr>
          </a:lstStyle>
          <a:p/>
        </p:txBody>
      </p:sp>
      <p:sp>
        <p:nvSpPr>
          <p:cNvPr id="132" name="Google Shape;132;gaca6ae5f94_1_395"/>
          <p:cNvSpPr txBox="1"/>
          <p:nvPr>
            <p:ph idx="1" type="subTitle"/>
          </p:nvPr>
        </p:nvSpPr>
        <p:spPr>
          <a:xfrm>
            <a:off x="415600" y="3778833"/>
            <a:ext cx="11360700" cy="105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/>
        </p:txBody>
      </p:sp>
      <p:sp>
        <p:nvSpPr>
          <p:cNvPr id="133" name="Google Shape;133;gaca6ae5f94_1_395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aca6ae5f94_1_399"/>
          <p:cNvSpPr txBox="1"/>
          <p:nvPr>
            <p:ph type="title"/>
          </p:nvPr>
        </p:nvSpPr>
        <p:spPr>
          <a:xfrm>
            <a:off x="415600" y="2867800"/>
            <a:ext cx="11360700" cy="1122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6" name="Google Shape;136;gaca6ae5f94_1_399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aca6ae5f94_1_402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139" name="Google Shape;139;gaca6ae5f94_1_402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 rtl="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rtl="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rtl="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rtl="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rtl="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rtl="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rtl="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rtl="0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140" name="Google Shape;140;gaca6ae5f94_1_402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aca6ae5f94_1_406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143" name="Google Shape;143;gaca6ae5f94_1_406"/>
          <p:cNvSpPr txBox="1"/>
          <p:nvPr>
            <p:ph idx="1" type="body"/>
          </p:nvPr>
        </p:nvSpPr>
        <p:spPr>
          <a:xfrm>
            <a:off x="415600" y="1536633"/>
            <a:ext cx="5333100" cy="455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9250" lvl="0" marL="45720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30200" lvl="1" marL="9144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144" name="Google Shape;144;gaca6ae5f94_1_406"/>
          <p:cNvSpPr txBox="1"/>
          <p:nvPr>
            <p:ph idx="2" type="body"/>
          </p:nvPr>
        </p:nvSpPr>
        <p:spPr>
          <a:xfrm>
            <a:off x="6443200" y="1536633"/>
            <a:ext cx="5333100" cy="455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9250" lvl="0" marL="45720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30200" lvl="1" marL="9144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145" name="Google Shape;145;gaca6ae5f94_1_406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aca6ae5f94_1_411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148" name="Google Shape;148;gaca6ae5f94_1_411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aca6ae5f94_1_414"/>
          <p:cNvSpPr txBox="1"/>
          <p:nvPr>
            <p:ph type="title"/>
          </p:nvPr>
        </p:nvSpPr>
        <p:spPr>
          <a:xfrm>
            <a:off x="415600" y="740800"/>
            <a:ext cx="3744000" cy="10077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151" name="Google Shape;151;gaca6ae5f94_1_414"/>
          <p:cNvSpPr txBox="1"/>
          <p:nvPr>
            <p:ph idx="1" type="body"/>
          </p:nvPr>
        </p:nvSpPr>
        <p:spPr>
          <a:xfrm>
            <a:off x="415600" y="1852800"/>
            <a:ext cx="3744000" cy="4239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152" name="Google Shape;152;gaca6ae5f94_1_414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aca6ae5f94_1_418"/>
          <p:cNvSpPr txBox="1"/>
          <p:nvPr>
            <p:ph type="title"/>
          </p:nvPr>
        </p:nvSpPr>
        <p:spPr>
          <a:xfrm>
            <a:off x="653667" y="600200"/>
            <a:ext cx="8490300" cy="5454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1pPr>
            <a:lvl2pPr lvl="1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/>
        </p:txBody>
      </p:sp>
      <p:sp>
        <p:nvSpPr>
          <p:cNvPr id="155" name="Google Shape;155;gaca6ae5f94_1_418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aca6ae5f94_1_421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gaca6ae5f94_1_421"/>
          <p:cNvSpPr txBox="1"/>
          <p:nvPr>
            <p:ph type="title"/>
          </p:nvPr>
        </p:nvSpPr>
        <p:spPr>
          <a:xfrm>
            <a:off x="354000" y="1644233"/>
            <a:ext cx="5393700" cy="19764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/>
        </p:txBody>
      </p:sp>
      <p:sp>
        <p:nvSpPr>
          <p:cNvPr id="159" name="Google Shape;159;gaca6ae5f94_1_421"/>
          <p:cNvSpPr txBox="1"/>
          <p:nvPr>
            <p:ph idx="1" type="subTitle"/>
          </p:nvPr>
        </p:nvSpPr>
        <p:spPr>
          <a:xfrm>
            <a:off x="354000" y="3737433"/>
            <a:ext cx="5393700" cy="1646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60" name="Google Shape;160;gaca6ae5f94_1_421"/>
          <p:cNvSpPr txBox="1"/>
          <p:nvPr>
            <p:ph idx="2" type="body"/>
          </p:nvPr>
        </p:nvSpPr>
        <p:spPr>
          <a:xfrm>
            <a:off x="6586000" y="965433"/>
            <a:ext cx="5115900" cy="49269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 rtl="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rtl="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rtl="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rtl="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rtl="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rtl="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rtl="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rtl="0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161" name="Google Shape;161;gaca6ae5f94_1_421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aca6ae5f94_1_427"/>
          <p:cNvSpPr txBox="1"/>
          <p:nvPr>
            <p:ph idx="1" type="body"/>
          </p:nvPr>
        </p:nvSpPr>
        <p:spPr>
          <a:xfrm>
            <a:off x="415600" y="5640767"/>
            <a:ext cx="7998300" cy="806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</a:lstStyle>
          <a:p/>
        </p:txBody>
      </p:sp>
      <p:sp>
        <p:nvSpPr>
          <p:cNvPr id="164" name="Google Shape;164;gaca6ae5f94_1_427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aca6ae5f94_1_430"/>
          <p:cNvSpPr txBox="1"/>
          <p:nvPr>
            <p:ph hasCustomPrompt="1" type="title"/>
          </p:nvPr>
        </p:nvSpPr>
        <p:spPr>
          <a:xfrm>
            <a:off x="415600" y="1474833"/>
            <a:ext cx="11360700" cy="26181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167" name="Google Shape;167;gaca6ae5f94_1_430"/>
          <p:cNvSpPr txBox="1"/>
          <p:nvPr>
            <p:ph idx="1" type="body"/>
          </p:nvPr>
        </p:nvSpPr>
        <p:spPr>
          <a:xfrm>
            <a:off x="415600" y="4202967"/>
            <a:ext cx="11360700" cy="1734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81000" lvl="0" marL="457200" rtl="0" algn="ctr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 rtl="0" algn="ctr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rtl="0" algn="ctr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rtl="0" algn="ctr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rtl="0" algn="ctr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rtl="0" algn="ctr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rtl="0" algn="ctr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rtl="0" algn="ctr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rtl="0" algn="ctr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168" name="Google Shape;168;gaca6ae5f94_1_430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2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2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aca6ae5f94_1_434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aca6ae5f94_1_436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173" name="Google Shape;173;gaca6ae5f94_1_436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2100"/>
              </a:spcBef>
              <a:spcAft>
                <a:spcPts val="21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/>
        </p:txBody>
      </p:sp>
      <p:sp>
        <p:nvSpPr>
          <p:cNvPr id="174" name="Google Shape;174;gaca6ae5f94_1_436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5" name="Google Shape;175;gaca6ae5f94_1_436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6" name="Google Shape;176;gaca6ae5f94_1_436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2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26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4" name="Google Shape;34;p2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2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30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30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1" name="Google Shape;41;p3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3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3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31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31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7" name="Google Shape;47;p31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" name="Google Shape;48;p31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9" name="Google Shape;49;p31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0" name="Google Shape;50;p3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3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3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3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3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3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3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3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33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33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2" name="Google Shape;62;p3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3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3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4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34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" name="Google Shape;68;p34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3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3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3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9.xml"/><Relationship Id="rId4" Type="http://schemas.openxmlformats.org/officeDocument/2006/relationships/theme" Target="../theme/theme4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29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1.xml"/><Relationship Id="rId3" Type="http://schemas.openxmlformats.org/officeDocument/2006/relationships/slideLayout" Target="../slideLayouts/slideLayout22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6.xml"/><Relationship Id="rId8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2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2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07" name="Google Shape;107;p27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8" name="Google Shape;108;p2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9" name="Google Shape;109;p2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0" name="Google Shape;110;p2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6" r:id="rId1"/>
    <p:sldLayoutId id="2147483667" r:id="rId2"/>
    <p:sldLayoutId id="2147483668" r:id="rId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aca6ae5f94_1_391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8" name="Google Shape;128;gaca6ae5f94_1_391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810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1pPr>
            <a:lvl2pPr indent="-349250" lvl="1" marL="91440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2pPr>
            <a:lvl3pPr indent="-349250" lvl="2" marL="137160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3pPr>
            <a:lvl4pPr indent="-349250" lvl="3" marL="182880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●"/>
              <a:defRPr sz="1900">
                <a:solidFill>
                  <a:schemeClr val="dk2"/>
                </a:solidFill>
              </a:defRPr>
            </a:lvl4pPr>
            <a:lvl5pPr indent="-349250" lvl="4" marL="228600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5pPr>
            <a:lvl6pPr indent="-349250" lvl="5" marL="274320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6pPr>
            <a:lvl7pPr indent="-349250" lvl="6" marL="320040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●"/>
              <a:defRPr sz="1900">
                <a:solidFill>
                  <a:schemeClr val="dk2"/>
                </a:solidFill>
              </a:defRPr>
            </a:lvl7pPr>
            <a:lvl8pPr indent="-349250" lvl="7" marL="365760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8pPr>
            <a:lvl9pPr indent="-349250" lvl="8" marL="4114800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9" name="Google Shape;129;gaca6ae5f94_1_391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r">
              <a:buNone/>
              <a:defRPr sz="1300">
                <a:solidFill>
                  <a:schemeClr val="dk2"/>
                </a:solidFill>
              </a:defRPr>
            </a:lvl1pPr>
            <a:lvl2pPr lvl="1" rtl="0" algn="r">
              <a:buNone/>
              <a:defRPr sz="1300">
                <a:solidFill>
                  <a:schemeClr val="dk2"/>
                </a:solidFill>
              </a:defRPr>
            </a:lvl2pPr>
            <a:lvl3pPr lvl="2" rtl="0" algn="r">
              <a:buNone/>
              <a:defRPr sz="1300">
                <a:solidFill>
                  <a:schemeClr val="dk2"/>
                </a:solidFill>
              </a:defRPr>
            </a:lvl3pPr>
            <a:lvl4pPr lvl="3" rtl="0" algn="r">
              <a:buNone/>
              <a:defRPr sz="1300">
                <a:solidFill>
                  <a:schemeClr val="dk2"/>
                </a:solidFill>
              </a:defRPr>
            </a:lvl4pPr>
            <a:lvl5pPr lvl="4" rtl="0" algn="r">
              <a:buNone/>
              <a:defRPr sz="1300">
                <a:solidFill>
                  <a:schemeClr val="dk2"/>
                </a:solidFill>
              </a:defRPr>
            </a:lvl5pPr>
            <a:lvl6pPr lvl="5" rtl="0" algn="r">
              <a:buNone/>
              <a:defRPr sz="1300">
                <a:solidFill>
                  <a:schemeClr val="dk2"/>
                </a:solidFill>
              </a:defRPr>
            </a:lvl6pPr>
            <a:lvl7pPr lvl="6" rtl="0" algn="r">
              <a:buNone/>
              <a:defRPr sz="1300">
                <a:solidFill>
                  <a:schemeClr val="dk2"/>
                </a:solidFill>
              </a:defRPr>
            </a:lvl7pPr>
            <a:lvl8pPr lvl="7" rtl="0" algn="r">
              <a:buNone/>
              <a:defRPr sz="1300">
                <a:solidFill>
                  <a:schemeClr val="dk2"/>
                </a:solidFill>
              </a:defRPr>
            </a:lvl8pPr>
            <a:lvl9pPr lvl="8" rtl="0" algn="r">
              <a:buNone/>
              <a:defRPr sz="13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1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5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9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2.png"/><Relationship Id="rId4" Type="http://schemas.openxmlformats.org/officeDocument/2006/relationships/image" Target="../media/image1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8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7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0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5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7.jpg"/><Relationship Id="rId4" Type="http://schemas.openxmlformats.org/officeDocument/2006/relationships/image" Target="../media/image6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3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9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8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2.jp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1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4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4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8766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1"/>
          <p:cNvSpPr/>
          <p:nvPr/>
        </p:nvSpPr>
        <p:spPr>
          <a:xfrm>
            <a:off x="624725" y="1676700"/>
            <a:ext cx="3819900" cy="3504600"/>
          </a:xfrm>
          <a:prstGeom prst="roundRect">
            <a:avLst>
              <a:gd fmla="val 5024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tr-TR" sz="3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Monolitik Yapılarda </a:t>
            </a:r>
            <a:endParaRPr sz="3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tr-TR" sz="3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Teknik Borçlanma ile Mücadele</a:t>
            </a:r>
            <a:endParaRPr sz="3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 sz="3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tr-TR" sz="18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Burak Selim Şenyurt www.buraksenyurt.com</a:t>
            </a:r>
            <a:br>
              <a:rPr lang="tr-TR" sz="18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80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tr-TR" sz="18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Doğuş Teknoloji</a:t>
            </a:r>
            <a:endParaRPr sz="220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tr-TR" sz="18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Senior Software Developer</a:t>
            </a:r>
            <a:endParaRPr sz="15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Google Shape;256;gb403198473_0_7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3225" y="1047374"/>
            <a:ext cx="8465550" cy="476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gb403198473_0_7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6125" y="102225"/>
            <a:ext cx="1525500" cy="152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6c68f12600_0_20"/>
          <p:cNvSpPr txBox="1"/>
          <p:nvPr/>
        </p:nvSpPr>
        <p:spPr>
          <a:xfrm>
            <a:off x="706650" y="1667425"/>
            <a:ext cx="10778700" cy="27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2800">
                <a:latin typeface="Roboto Mono"/>
                <a:ea typeface="Roboto Mono"/>
                <a:cs typeface="Roboto Mono"/>
                <a:sym typeface="Roboto Mono"/>
              </a:rPr>
              <a:t>Herhangi birisi bilgisayarın anlayabileceği biçimde kod yazabilir. İyi programcılar, insanların anlayabileceği şekilde kod yazar.</a:t>
            </a:r>
            <a:endParaRPr sz="28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2800">
                <a:latin typeface="Roboto Mono"/>
                <a:ea typeface="Roboto Mono"/>
                <a:cs typeface="Roboto Mono"/>
                <a:sym typeface="Roboto Mono"/>
              </a:rPr>
              <a:t>Martin Fowler</a:t>
            </a:r>
            <a:endParaRPr sz="2800"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6"/>
          <p:cNvSpPr/>
          <p:nvPr/>
        </p:nvSpPr>
        <p:spPr>
          <a:xfrm>
            <a:off x="2913250" y="320250"/>
            <a:ext cx="6217500" cy="6217500"/>
          </a:xfrm>
          <a:prstGeom prst="flowChartConnector">
            <a:avLst/>
          </a:prstGeom>
          <a:noFill/>
          <a:ln cap="flat" cmpd="sng" w="38100">
            <a:solidFill>
              <a:srgbClr val="88888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6"/>
          <p:cNvSpPr/>
          <p:nvPr/>
        </p:nvSpPr>
        <p:spPr>
          <a:xfrm>
            <a:off x="2941983" y="3392557"/>
            <a:ext cx="2650434" cy="2349086"/>
          </a:xfrm>
          <a:prstGeom prst="ellipse">
            <a:avLst/>
          </a:prstGeom>
          <a:solidFill>
            <a:srgbClr val="385623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tr-TR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İşin Değeri</a:t>
            </a:r>
            <a:endParaRPr/>
          </a:p>
        </p:txBody>
      </p:sp>
      <p:sp>
        <p:nvSpPr>
          <p:cNvPr id="271" name="Google Shape;271;p6"/>
          <p:cNvSpPr/>
          <p:nvPr/>
        </p:nvSpPr>
        <p:spPr>
          <a:xfrm>
            <a:off x="2941983" y="781879"/>
            <a:ext cx="2650500" cy="2349000"/>
          </a:xfrm>
          <a:prstGeom prst="ellipse">
            <a:avLst/>
          </a:prstGeom>
          <a:solidFill>
            <a:srgbClr val="7030A0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tr-TR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Her Noktada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tr-TR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Test</a:t>
            </a:r>
            <a:endParaRPr/>
          </a:p>
        </p:txBody>
      </p:sp>
      <p:sp>
        <p:nvSpPr>
          <p:cNvPr id="272" name="Google Shape;272;p6"/>
          <p:cNvSpPr/>
          <p:nvPr/>
        </p:nvSpPr>
        <p:spPr>
          <a:xfrm>
            <a:off x="6480314" y="781879"/>
            <a:ext cx="2650434" cy="2349086"/>
          </a:xfrm>
          <a:prstGeom prst="ellipse">
            <a:avLst/>
          </a:prstGeom>
          <a:solidFill>
            <a:srgbClr val="00B050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Doğru</a:t>
            </a: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tr-TR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Öncelik</a:t>
            </a:r>
            <a:endParaRPr/>
          </a:p>
        </p:txBody>
      </p:sp>
      <p:sp>
        <p:nvSpPr>
          <p:cNvPr id="273" name="Google Shape;273;p6"/>
          <p:cNvSpPr/>
          <p:nvPr/>
        </p:nvSpPr>
        <p:spPr>
          <a:xfrm>
            <a:off x="6480314" y="3392557"/>
            <a:ext cx="2650500" cy="2349000"/>
          </a:xfrm>
          <a:prstGeom prst="ellipse">
            <a:avLst/>
          </a:prstGeom>
          <a:solidFill>
            <a:srgbClr val="0070C0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tr-TR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Sürekli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tr-TR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Teslimat</a:t>
            </a:r>
            <a:endParaRPr/>
          </a:p>
        </p:txBody>
      </p:sp>
      <p:cxnSp>
        <p:nvCxnSpPr>
          <p:cNvPr id="274" name="Google Shape;274;p6"/>
          <p:cNvCxnSpPr>
            <a:stCxn id="271" idx="5"/>
            <a:endCxn id="273" idx="1"/>
          </p:cNvCxnSpPr>
          <p:nvPr/>
        </p:nvCxnSpPr>
        <p:spPr>
          <a:xfrm>
            <a:off x="5204326" y="2786876"/>
            <a:ext cx="1664100" cy="949800"/>
          </a:xfrm>
          <a:prstGeom prst="straightConnector1">
            <a:avLst/>
          </a:prstGeom>
          <a:noFill/>
          <a:ln cap="flat" cmpd="sng" w="38100">
            <a:solidFill>
              <a:srgbClr val="A64D79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275" name="Google Shape;275;p6"/>
          <p:cNvCxnSpPr>
            <a:stCxn id="272" idx="3"/>
            <a:endCxn id="270" idx="7"/>
          </p:cNvCxnSpPr>
          <p:nvPr/>
        </p:nvCxnSpPr>
        <p:spPr>
          <a:xfrm flipH="1">
            <a:off x="5204361" y="2786949"/>
            <a:ext cx="1664100" cy="949500"/>
          </a:xfrm>
          <a:prstGeom prst="straightConnector1">
            <a:avLst/>
          </a:prstGeom>
          <a:noFill/>
          <a:ln cap="flat" cmpd="sng" w="38100">
            <a:solidFill>
              <a:srgbClr val="3C78D8"/>
            </a:solidFill>
            <a:prstDash val="solid"/>
            <a:round/>
            <a:headEnd len="med" w="med" type="triangle"/>
            <a:tailEnd len="med" w="med" type="triangle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7"/>
          <p:cNvSpPr txBox="1"/>
          <p:nvPr>
            <p:ph type="title"/>
          </p:nvPr>
        </p:nvSpPr>
        <p:spPr>
          <a:xfrm>
            <a:off x="433136" y="5091762"/>
            <a:ext cx="7834193" cy="12645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alibri"/>
              <a:buNone/>
            </a:pPr>
            <a:r>
              <a:rPr b="1" lang="tr-TR"/>
              <a:t>Dijital Dönüşüm</a:t>
            </a:r>
            <a:endParaRPr/>
          </a:p>
        </p:txBody>
      </p:sp>
      <p:sp>
        <p:nvSpPr>
          <p:cNvPr id="282" name="Google Shape;282;p7"/>
          <p:cNvSpPr txBox="1"/>
          <p:nvPr>
            <p:ph idx="1" type="body"/>
          </p:nvPr>
        </p:nvSpPr>
        <p:spPr>
          <a:xfrm>
            <a:off x="8499107" y="5091763"/>
            <a:ext cx="3454353" cy="12645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tr-TR">
                <a:solidFill>
                  <a:schemeClr val="lt1"/>
                </a:solidFill>
              </a:rPr>
              <a:t>Agile, Scrum, SAFE, VSTS, Git Flow, CI/CD, DevOps…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283" name="Google Shape;283;p7"/>
          <p:cNvPicPr preferRelativeResize="0"/>
          <p:nvPr/>
        </p:nvPicPr>
        <p:blipFill rotWithShape="1">
          <a:blip r:embed="rId3">
            <a:alphaModFix/>
          </a:blip>
          <a:srcRect b="30306" l="0" r="0" t="13514"/>
          <a:stretch/>
        </p:blipFill>
        <p:spPr>
          <a:xfrm>
            <a:off x="-3983" y="10"/>
            <a:ext cx="12192000" cy="457199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4" name="Google Shape;284;p7"/>
          <p:cNvCxnSpPr/>
          <p:nvPr/>
        </p:nvCxnSpPr>
        <p:spPr>
          <a:xfrm rot="10800000">
            <a:off x="8386843" y="5264106"/>
            <a:ext cx="0" cy="914400"/>
          </a:xfrm>
          <a:prstGeom prst="straightConnector1">
            <a:avLst/>
          </a:prstGeom>
          <a:noFill/>
          <a:ln cap="flat" cmpd="sng" w="19050">
            <a:solidFill>
              <a:srgbClr val="FFFFFF">
                <a:alpha val="80000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aca6ae5f94_1_302"/>
          <p:cNvSpPr txBox="1"/>
          <p:nvPr>
            <p:ph type="title"/>
          </p:nvPr>
        </p:nvSpPr>
        <p:spPr>
          <a:xfrm>
            <a:off x="556532" y="643467"/>
            <a:ext cx="11211000" cy="74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</a:pPr>
            <a:r>
              <a:rPr lang="tr-TR" sz="3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Çeviklik</a:t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MANAGEMENT YOGI: Book Excerpt: I Want To Be An ACP, 2nd Edition ..." id="290" name="Google Shape;290;gaca6ae5f94_1_30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40814" y="1615069"/>
            <a:ext cx="6855850" cy="48811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curtain&#10;&#10;Description automatically generated" id="296" name="Google Shape;296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refrigerator, white, room, hanging&#10;&#10;Description automatically generated" id="302" name="Google Shape;302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Google Shape;308;gaf61a9a881_1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11887199" cy="61043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" name="Google Shape;314;gb403198473_0_1118"/>
          <p:cNvPicPr preferRelativeResize="0"/>
          <p:nvPr/>
        </p:nvPicPr>
        <p:blipFill rotWithShape="1">
          <a:blip r:embed="rId3">
            <a:alphaModFix amt="50000"/>
          </a:blip>
          <a:srcRect b="9150" l="0" r="0" t="9150"/>
          <a:stretch/>
        </p:blipFill>
        <p:spPr>
          <a:xfrm>
            <a:off x="0" y="0"/>
            <a:ext cx="12192005" cy="6857997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gb403198473_0_1118"/>
          <p:cNvSpPr txBox="1"/>
          <p:nvPr>
            <p:ph type="ctrTitle"/>
          </p:nvPr>
        </p:nvSpPr>
        <p:spPr>
          <a:xfrm>
            <a:off x="2465400" y="363075"/>
            <a:ext cx="7261200" cy="908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r-TR"/>
              <a:t>Televizyon Molası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gaca6ae5f94_1_4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517600"/>
            <a:ext cx="11887202" cy="58228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gaca6ae5f94_1_4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79675" y="3292725"/>
            <a:ext cx="1874176" cy="1874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gaca6ae5f94_1_4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635400" y="2517800"/>
            <a:ext cx="1874175" cy="17367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gaca6ae5f94_1_4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294900" y="4659975"/>
            <a:ext cx="2028124" cy="1439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gb0876fb1e4_0_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43275" y="1340088"/>
            <a:ext cx="5236152" cy="30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gb0876fb1e4_0_39"/>
          <p:cNvSpPr txBox="1"/>
          <p:nvPr/>
        </p:nvSpPr>
        <p:spPr>
          <a:xfrm>
            <a:off x="464950" y="592225"/>
            <a:ext cx="6700500" cy="587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Roboto Mono"/>
              <a:buChar char="●"/>
            </a:pPr>
            <a:r>
              <a:rPr lang="tr-TR" sz="2100">
                <a:solidFill>
                  <a:schemeClr val="accent2"/>
                </a:solidFill>
                <a:latin typeface="Roboto Mono"/>
                <a:ea typeface="Roboto Mono"/>
                <a:cs typeface="Roboto Mono"/>
                <a:sym typeface="Roboto Mono"/>
              </a:rPr>
              <a:t>1976: </a:t>
            </a:r>
            <a:r>
              <a:rPr lang="tr-TR" sz="2100">
                <a:latin typeface="Roboto Mono"/>
                <a:ea typeface="Roboto Mono"/>
                <a:cs typeface="Roboto Mono"/>
                <a:sym typeface="Roboto Mono"/>
              </a:rPr>
              <a:t>İstanbul’da dünyaya geldim. </a:t>
            </a:r>
            <a:r>
              <a:rPr i="1" lang="tr-TR" sz="2100">
                <a:latin typeface="Roboto Mono"/>
                <a:ea typeface="Roboto Mono"/>
                <a:cs typeface="Roboto Mono"/>
                <a:sym typeface="Roboto Mono"/>
              </a:rPr>
              <a:t>Bilemezdim yazılımcı olacağımı :D</a:t>
            </a:r>
            <a:endParaRPr i="1" sz="2100">
              <a:latin typeface="Roboto Mono"/>
              <a:ea typeface="Roboto Mono"/>
              <a:cs typeface="Roboto Mono"/>
              <a:sym typeface="Roboto Mono"/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 Mono"/>
              <a:buChar char="●"/>
            </a:pPr>
            <a:r>
              <a:rPr lang="tr-TR" sz="2100">
                <a:solidFill>
                  <a:srgbClr val="FF00FF"/>
                </a:solidFill>
                <a:latin typeface="Roboto Mono"/>
                <a:ea typeface="Roboto Mono"/>
                <a:cs typeface="Roboto Mono"/>
                <a:sym typeface="Roboto Mono"/>
              </a:rPr>
              <a:t>1984:</a:t>
            </a:r>
            <a:r>
              <a:rPr lang="tr-TR" sz="21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tr-TR" sz="2100">
                <a:latin typeface="Roboto Mono"/>
                <a:ea typeface="Roboto Mono"/>
                <a:cs typeface="Roboto Mono"/>
                <a:sym typeface="Roboto Mono"/>
              </a:rPr>
              <a:t>Atari’de ilk bilgisayar oyunumu oynadım.</a:t>
            </a:r>
            <a:endParaRPr sz="2100">
              <a:latin typeface="Roboto Mono"/>
              <a:ea typeface="Roboto Mono"/>
              <a:cs typeface="Roboto Mono"/>
              <a:sym typeface="Roboto Mono"/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 Mono"/>
              <a:buChar char="●"/>
            </a:pPr>
            <a:r>
              <a:rPr lang="tr-TR" sz="2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1996:</a:t>
            </a:r>
            <a:r>
              <a:rPr lang="tr-TR" sz="21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tr-TR" sz="2100">
                <a:latin typeface="Roboto Mono"/>
                <a:ea typeface="Roboto Mono"/>
                <a:cs typeface="Roboto Mono"/>
                <a:sym typeface="Roboto Mono"/>
              </a:rPr>
              <a:t>Delphi ile ilk paramı kazandım.</a:t>
            </a:r>
            <a:endParaRPr sz="2100">
              <a:latin typeface="Roboto Mono"/>
              <a:ea typeface="Roboto Mono"/>
              <a:cs typeface="Roboto Mono"/>
              <a:sym typeface="Roboto Mono"/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 Mono"/>
              <a:buChar char="●"/>
            </a:pPr>
            <a:r>
              <a:rPr lang="tr-TR" sz="2100">
                <a:solidFill>
                  <a:srgbClr val="A64D79"/>
                </a:solidFill>
                <a:latin typeface="Roboto Mono"/>
                <a:ea typeface="Roboto Mono"/>
                <a:cs typeface="Roboto Mono"/>
                <a:sym typeface="Roboto Mono"/>
              </a:rPr>
              <a:t>1999:</a:t>
            </a:r>
            <a:r>
              <a:rPr lang="tr-TR" sz="2100">
                <a:latin typeface="Roboto Mono"/>
                <a:ea typeface="Roboto Mono"/>
                <a:cs typeface="Roboto Mono"/>
                <a:sym typeface="Roboto Mono"/>
              </a:rPr>
              <a:t> Y.T.Ü. Matematik Mühendisliğini bitirdim.</a:t>
            </a:r>
            <a:endParaRPr sz="2100">
              <a:latin typeface="Roboto Mono"/>
              <a:ea typeface="Roboto Mono"/>
              <a:cs typeface="Roboto Mono"/>
              <a:sym typeface="Roboto Mono"/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 Mono"/>
              <a:buChar char="●"/>
            </a:pPr>
            <a:r>
              <a:rPr lang="tr-TR" sz="2100">
                <a:solidFill>
                  <a:srgbClr val="A64D79"/>
                </a:solidFill>
                <a:latin typeface="Roboto Mono"/>
                <a:ea typeface="Roboto Mono"/>
                <a:cs typeface="Roboto Mono"/>
                <a:sym typeface="Roboto Mono"/>
              </a:rPr>
              <a:t>1999:</a:t>
            </a:r>
            <a:r>
              <a:rPr lang="tr-TR" sz="2100">
                <a:latin typeface="Roboto Mono"/>
                <a:ea typeface="Roboto Mono"/>
                <a:cs typeface="Roboto Mono"/>
                <a:sym typeface="Roboto Mono"/>
              </a:rPr>
              <a:t> Bilgi İşlem Sorumlusu olarak işe başladım.</a:t>
            </a:r>
            <a:endParaRPr sz="2100">
              <a:latin typeface="Roboto Mono"/>
              <a:ea typeface="Roboto Mono"/>
              <a:cs typeface="Roboto Mono"/>
              <a:sym typeface="Roboto Mono"/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 Mono"/>
              <a:buChar char="●"/>
            </a:pPr>
            <a:r>
              <a:rPr lang="tr-TR" sz="2100">
                <a:solidFill>
                  <a:schemeClr val="accent2"/>
                </a:solidFill>
                <a:latin typeface="Roboto Mono"/>
                <a:ea typeface="Roboto Mono"/>
                <a:cs typeface="Roboto Mono"/>
                <a:sym typeface="Roboto Mono"/>
              </a:rPr>
              <a:t>2003:</a:t>
            </a:r>
            <a:r>
              <a:rPr lang="tr-TR" sz="2100">
                <a:latin typeface="Roboto Mono"/>
                <a:ea typeface="Roboto Mono"/>
                <a:cs typeface="Roboto Mono"/>
                <a:sym typeface="Roboto Mono"/>
              </a:rPr>
              <a:t> Blogumdan ilk yazımı paylaştım.</a:t>
            </a:r>
            <a:endParaRPr sz="2100">
              <a:latin typeface="Roboto Mono"/>
              <a:ea typeface="Roboto Mono"/>
              <a:cs typeface="Roboto Mono"/>
              <a:sym typeface="Roboto Mono"/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 Mono"/>
              <a:buChar char="●"/>
            </a:pPr>
            <a:r>
              <a:rPr lang="tr-TR" sz="2100">
                <a:solidFill>
                  <a:srgbClr val="4A86E8"/>
                </a:solidFill>
                <a:latin typeface="Roboto Mono"/>
                <a:ea typeface="Roboto Mono"/>
                <a:cs typeface="Roboto Mono"/>
                <a:sym typeface="Roboto Mono"/>
              </a:rPr>
              <a:t>2020: </a:t>
            </a:r>
            <a:r>
              <a:rPr lang="tr-TR" sz="2100">
                <a:latin typeface="Roboto Mono"/>
                <a:ea typeface="Roboto Mono"/>
                <a:cs typeface="Roboto Mono"/>
                <a:sym typeface="Roboto Mono"/>
              </a:rPr>
              <a:t>Şu ana kadar</a:t>
            </a:r>
            <a:r>
              <a:rPr lang="tr-TR" sz="2100">
                <a:solidFill>
                  <a:srgbClr val="4A86E8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tr-TR" sz="2100">
                <a:solidFill>
                  <a:srgbClr val="0070C0"/>
                </a:solidFill>
                <a:latin typeface="Roboto Mono"/>
                <a:ea typeface="Roboto Mono"/>
                <a:cs typeface="Roboto Mono"/>
                <a:sym typeface="Roboto Mono"/>
              </a:rPr>
              <a:t>7</a:t>
            </a:r>
            <a:r>
              <a:rPr lang="tr-TR" sz="2100">
                <a:solidFill>
                  <a:srgbClr val="0070C0"/>
                </a:solidFill>
                <a:latin typeface="Roboto Mono"/>
                <a:ea typeface="Roboto Mono"/>
                <a:cs typeface="Roboto Mono"/>
                <a:sym typeface="Roboto Mono"/>
              </a:rPr>
              <a:t> farklı şirkette</a:t>
            </a:r>
            <a:r>
              <a:rPr lang="tr-TR" sz="2100">
                <a:latin typeface="Roboto Mono"/>
                <a:ea typeface="Roboto Mono"/>
                <a:cs typeface="Roboto Mono"/>
                <a:sym typeface="Roboto Mono"/>
              </a:rPr>
              <a:t> çalıştım.</a:t>
            </a:r>
            <a:endParaRPr sz="2100">
              <a:latin typeface="Roboto Mono"/>
              <a:ea typeface="Roboto Mono"/>
              <a:cs typeface="Roboto Mono"/>
              <a:sym typeface="Roboto Mono"/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 Mono"/>
              <a:buChar char="●"/>
            </a:pPr>
            <a:r>
              <a:rPr lang="tr-TR" sz="2100">
                <a:solidFill>
                  <a:srgbClr val="00B0F0"/>
                </a:solidFill>
                <a:latin typeface="Roboto Mono"/>
                <a:ea typeface="Roboto Mono"/>
                <a:cs typeface="Roboto Mono"/>
                <a:sym typeface="Roboto Mono"/>
              </a:rPr>
              <a:t>2020: </a:t>
            </a:r>
            <a:r>
              <a:rPr lang="tr-TR" sz="2100">
                <a:solidFill>
                  <a:srgbClr val="00B0F0"/>
                </a:solidFill>
                <a:latin typeface="Roboto Mono"/>
                <a:ea typeface="Roboto Mono"/>
                <a:cs typeface="Roboto Mono"/>
                <a:sym typeface="Roboto Mono"/>
              </a:rPr>
              <a:t>Doğuş Teknoloji’</a:t>
            </a:r>
            <a:r>
              <a:rPr lang="tr-TR" sz="2100">
                <a:solidFill>
                  <a:srgbClr val="00B0F0"/>
                </a:solidFill>
                <a:latin typeface="Roboto Mono"/>
                <a:ea typeface="Roboto Mono"/>
                <a:cs typeface="Roboto Mono"/>
                <a:sym typeface="Roboto Mono"/>
              </a:rPr>
              <a:t>de</a:t>
            </a:r>
            <a:r>
              <a:rPr lang="tr-TR" sz="21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tr-TR" sz="2100">
                <a:latin typeface="Roboto Mono"/>
                <a:ea typeface="Roboto Mono"/>
                <a:cs typeface="Roboto Mono"/>
                <a:sym typeface="Roboto Mono"/>
              </a:rPr>
              <a:t>3ncü yılım.</a:t>
            </a:r>
            <a:endParaRPr sz="2100">
              <a:latin typeface="Roboto Mono"/>
              <a:ea typeface="Roboto Mono"/>
              <a:cs typeface="Roboto Mono"/>
              <a:sym typeface="Roboto Mono"/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 Mono"/>
              <a:buChar char="●"/>
            </a:pPr>
            <a:r>
              <a:rPr lang="tr-TR" sz="2100">
                <a:solidFill>
                  <a:srgbClr val="00B050"/>
                </a:solidFill>
                <a:latin typeface="Roboto Mono"/>
                <a:ea typeface="Roboto Mono"/>
                <a:cs typeface="Roboto Mono"/>
                <a:sym typeface="Roboto Mono"/>
              </a:rPr>
              <a:t>Son 12 yılda</a:t>
            </a:r>
            <a:r>
              <a:rPr lang="tr-TR" sz="2100">
                <a:latin typeface="Roboto Mono"/>
                <a:ea typeface="Roboto Mono"/>
                <a:cs typeface="Roboto Mono"/>
                <a:sym typeface="Roboto Mono"/>
              </a:rPr>
              <a:t> çalıştığım 3 şirket çevik metodoloji dönüşümü geçirdi.</a:t>
            </a:r>
            <a:endParaRPr sz="2100"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" name="Google Shape;330;g6c68f12600_0_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11887202" cy="6392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6" name="Google Shape;336;gc03d7652c6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6775" y="728663"/>
            <a:ext cx="10458450" cy="540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g6c68f12600_0_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875524" cy="464700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43" name="Google Shape;343;g6c68f12600_0_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67400" y="3109425"/>
            <a:ext cx="8424600" cy="37485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9" name="Google Shape;349;gb0876fb1e4_0_3"/>
          <p:cNvPicPr preferRelativeResize="0"/>
          <p:nvPr/>
        </p:nvPicPr>
        <p:blipFill rotWithShape="1">
          <a:blip r:embed="rId3">
            <a:alphaModFix/>
          </a:blip>
          <a:srcRect b="0" l="25000" r="25000" t="0"/>
          <a:stretch/>
        </p:blipFill>
        <p:spPr>
          <a:xfrm>
            <a:off x="423233" y="418330"/>
            <a:ext cx="4515994" cy="6021466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gb0876fb1e4_0_3"/>
          <p:cNvSpPr txBox="1"/>
          <p:nvPr>
            <p:ph idx="1" type="body"/>
          </p:nvPr>
        </p:nvSpPr>
        <p:spPr>
          <a:xfrm>
            <a:off x="5377025" y="1179950"/>
            <a:ext cx="6475800" cy="4038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19100" lvl="0" marL="457200" rtl="0" algn="l">
              <a:spcBef>
                <a:spcPts val="1000"/>
              </a:spcBef>
              <a:spcAft>
                <a:spcPts val="0"/>
              </a:spcAft>
              <a:buSzPts val="3000"/>
              <a:buChar char="●"/>
            </a:pPr>
            <a:r>
              <a:rPr lang="tr-TR" sz="3000"/>
              <a:t>İstekleri öncelik sırasına almak.</a:t>
            </a:r>
            <a:endParaRPr sz="3000"/>
          </a:p>
          <a:p>
            <a:pPr indent="-419100" lvl="0" marL="457200" rtl="0" algn="l">
              <a:spcBef>
                <a:spcPts val="2100"/>
              </a:spcBef>
              <a:spcAft>
                <a:spcPts val="0"/>
              </a:spcAft>
              <a:buSzPts val="3000"/>
              <a:buChar char="●"/>
            </a:pPr>
            <a:r>
              <a:rPr lang="tr-TR" sz="3000"/>
              <a:t>Yaptığımız işin değerini ölçmek.</a:t>
            </a:r>
            <a:endParaRPr sz="3000"/>
          </a:p>
          <a:p>
            <a:pPr indent="-419100" lvl="0" marL="457200" rtl="0" algn="l">
              <a:spcBef>
                <a:spcPts val="2100"/>
              </a:spcBef>
              <a:spcAft>
                <a:spcPts val="0"/>
              </a:spcAft>
              <a:buSzPts val="3000"/>
              <a:buChar char="●"/>
            </a:pPr>
            <a:r>
              <a:rPr lang="tr-TR" sz="3000"/>
              <a:t>Müşterimiz ile daha net anlaşmak.</a:t>
            </a:r>
            <a:endParaRPr sz="3000"/>
          </a:p>
          <a:p>
            <a:pPr indent="-419100" lvl="0" marL="457200" rtl="0" algn="l">
              <a:spcBef>
                <a:spcPts val="2100"/>
              </a:spcBef>
              <a:spcAft>
                <a:spcPts val="0"/>
              </a:spcAft>
              <a:buSzPts val="3000"/>
              <a:buChar char="●"/>
            </a:pPr>
            <a:r>
              <a:rPr lang="tr-TR" sz="3000"/>
              <a:t>Sürekli entegre olup teslimat yapmak.</a:t>
            </a:r>
            <a:endParaRPr sz="3000"/>
          </a:p>
          <a:p>
            <a:pPr indent="0" lvl="0" marL="0" rtl="0" algn="r">
              <a:spcBef>
                <a:spcPts val="2100"/>
              </a:spcBef>
              <a:spcAft>
                <a:spcPts val="2100"/>
              </a:spcAft>
              <a:buNone/>
            </a:pPr>
            <a:r>
              <a:rPr i="1" lang="tr-TR" sz="3000"/>
              <a:t>Yeterli mi?</a:t>
            </a:r>
            <a:endParaRPr i="1" sz="3000"/>
          </a:p>
        </p:txBody>
      </p:sp>
      <p:sp>
        <p:nvSpPr>
          <p:cNvPr id="351" name="Google Shape;351;gb0876fb1e4_0_3"/>
          <p:cNvSpPr txBox="1"/>
          <p:nvPr>
            <p:ph idx="2" type="body"/>
          </p:nvPr>
        </p:nvSpPr>
        <p:spPr>
          <a:xfrm>
            <a:off x="5377026" y="418325"/>
            <a:ext cx="5018100" cy="646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2100"/>
              </a:spcAft>
              <a:buNone/>
            </a:pPr>
            <a:r>
              <a:rPr lang="tr-TR" sz="3600">
                <a:solidFill>
                  <a:srgbClr val="000000"/>
                </a:solidFill>
              </a:rPr>
              <a:t>Tüm Bunların Amacı Ne?</a:t>
            </a:r>
            <a:endParaRPr sz="36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indoor, table, sitting, wooden&#10;&#10;Description automatically generated" id="357" name="Google Shape;357;gaca6ae5f94_1_97"/>
          <p:cNvPicPr preferRelativeResize="0"/>
          <p:nvPr/>
        </p:nvPicPr>
        <p:blipFill rotWithShape="1">
          <a:blip r:embed="rId3">
            <a:alphaModFix/>
          </a:blip>
          <a:srcRect b="20514" l="9090" r="0" t="41132"/>
          <a:stretch/>
        </p:blipFill>
        <p:spPr>
          <a:xfrm>
            <a:off x="20" y="10"/>
            <a:ext cx="12191982" cy="6857989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gaca6ae5f94_1_97"/>
          <p:cNvSpPr/>
          <p:nvPr/>
        </p:nvSpPr>
        <p:spPr>
          <a:xfrm flipH="1">
            <a:off x="6582780" y="-2008"/>
            <a:ext cx="5609220" cy="5840278"/>
          </a:xfrm>
          <a:custGeom>
            <a:rect b="b" l="l" r="r" t="t"/>
            <a:pathLst>
              <a:path extrusionOk="0" h="5840278" w="5609220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chemeClr val="lt1">
              <a:alpha val="498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9" name="Google Shape;359;gaca6ae5f94_1_97"/>
          <p:cNvSpPr/>
          <p:nvPr/>
        </p:nvSpPr>
        <p:spPr>
          <a:xfrm flipH="1">
            <a:off x="6750141" y="-2"/>
            <a:ext cx="5441859" cy="5654940"/>
          </a:xfrm>
          <a:custGeom>
            <a:rect b="b" l="l" r="r" t="t"/>
            <a:pathLst>
              <a:path extrusionOk="0" h="5654940" w="5441859">
                <a:moveTo>
                  <a:pt x="0" y="0"/>
                </a:moveTo>
                <a:lnTo>
                  <a:pt x="4400492" y="0"/>
                </a:lnTo>
                <a:lnTo>
                  <a:pt x="4484767" y="76595"/>
                </a:lnTo>
                <a:cubicBezTo>
                  <a:pt x="5076108" y="667936"/>
                  <a:pt x="5441859" y="1484866"/>
                  <a:pt x="5441859" y="2387221"/>
                </a:cubicBezTo>
                <a:cubicBezTo>
                  <a:pt x="5441859" y="4191932"/>
                  <a:pt x="3978851" y="5654940"/>
                  <a:pt x="2174140" y="5654940"/>
                </a:cubicBezTo>
                <a:cubicBezTo>
                  <a:pt x="1412778" y="5654940"/>
                  <a:pt x="712231" y="5394557"/>
                  <a:pt x="156693" y="4957981"/>
                </a:cubicBezTo>
                <a:lnTo>
                  <a:pt x="0" y="4820612"/>
                </a:lnTo>
                <a:close/>
              </a:path>
            </a:pathLst>
          </a:custGeom>
          <a:solidFill>
            <a:schemeClr val="lt1">
              <a:alpha val="749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0" name="Google Shape;360;gaca6ae5f94_1_97"/>
          <p:cNvSpPr txBox="1"/>
          <p:nvPr>
            <p:ph idx="1" type="body"/>
          </p:nvPr>
        </p:nvSpPr>
        <p:spPr>
          <a:xfrm>
            <a:off x="7369949" y="646050"/>
            <a:ext cx="4682100" cy="41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tr-TR"/>
              <a:t>Forbes’un 2016 tarihli araştırmasına göre CAST, teknik borcun</a:t>
            </a:r>
            <a:r>
              <a:rPr i="1" lang="tr-TR">
                <a:solidFill>
                  <a:srgbClr val="C55A11"/>
                </a:solidFill>
              </a:rPr>
              <a:t> kod satırı başına yarattığı maliyeti ortalama 3,61$</a:t>
            </a:r>
            <a:r>
              <a:rPr lang="tr-TR"/>
              <a:t> olarak tespit etmiş.</a:t>
            </a:r>
            <a:br>
              <a:rPr lang="tr-TR"/>
            </a:br>
            <a:r>
              <a:rPr i="1" lang="tr-TR"/>
              <a:t>(Java vb uygulamalar için 5,42$)</a:t>
            </a:r>
            <a:endParaRPr/>
          </a:p>
          <a:p>
            <a:pPr indent="0" lvl="0" marL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i="1"/>
          </a:p>
          <a:p>
            <a:pPr indent="0" lvl="0" marL="0" rtl="0" algn="l">
              <a:lnSpc>
                <a:spcPct val="80000"/>
              </a:lnSpc>
              <a:spcBef>
                <a:spcPts val="1000"/>
              </a:spcBef>
              <a:spcAft>
                <a:spcPts val="2100"/>
              </a:spcAft>
              <a:buClr>
                <a:schemeClr val="dk1"/>
              </a:buClr>
              <a:buSzPts val="2800"/>
              <a:buNone/>
            </a:pPr>
            <a:r>
              <a:rPr lang="tr-TR"/>
              <a:t>Gartner 2011’de, 2015 için teknik borç maliyetinin 1 Trilyon $ olacağını öngörmüş </a:t>
            </a:r>
            <a:r>
              <a:rPr i="1" lang="tr-TR">
                <a:solidFill>
                  <a:srgbClr val="C55A11"/>
                </a:solidFill>
              </a:rPr>
              <a:t>ve 2020’de bu rakam 3 Trilyon $’a ulaşmış</a:t>
            </a:r>
            <a:r>
              <a:rPr lang="tr-TR">
                <a:solidFill>
                  <a:srgbClr val="C55A11"/>
                </a:solidFill>
              </a:rPr>
              <a:t>.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aca6ae5f94_1_105"/>
          <p:cNvSpPr txBox="1"/>
          <p:nvPr>
            <p:ph type="title"/>
          </p:nvPr>
        </p:nvSpPr>
        <p:spPr>
          <a:xfrm>
            <a:off x="5566500" y="629275"/>
            <a:ext cx="5909400" cy="1286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tr-TR">
                <a:latin typeface="Roboto"/>
                <a:ea typeface="Roboto"/>
                <a:cs typeface="Roboto"/>
                <a:sym typeface="Roboto"/>
              </a:rPr>
              <a:t>Teknik Borç…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7" name="Google Shape;367;gaca6ae5f94_1_105"/>
          <p:cNvSpPr txBox="1"/>
          <p:nvPr>
            <p:ph idx="1" type="body"/>
          </p:nvPr>
        </p:nvSpPr>
        <p:spPr>
          <a:xfrm>
            <a:off x="5556775" y="2438400"/>
            <a:ext cx="5169900" cy="40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Char char="●"/>
            </a:pPr>
            <a:r>
              <a:rPr lang="tr-TR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Değişim maliyetlerini yükseltir,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Char char="●"/>
            </a:pPr>
            <a:r>
              <a:rPr lang="tr-TR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Kod bakımını güçleştirir,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Char char="●"/>
            </a:pPr>
            <a:r>
              <a:rPr lang="tr-TR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Okunabilir koddan uzaklaştırır,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Char char="●"/>
            </a:pPr>
            <a:r>
              <a:rPr lang="tr-TR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Çalışma zamanı hatalarını çoğaltır,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Char char="●"/>
            </a:pPr>
            <a:r>
              <a:rPr lang="tr-TR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Motivasyonu düşürür,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Char char="●"/>
            </a:pPr>
            <a:r>
              <a:rPr lang="tr-TR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İş birimini kızdırır!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2100"/>
              </a:spcBef>
              <a:spcAft>
                <a:spcPts val="2100"/>
              </a:spcAft>
              <a:buClr>
                <a:srgbClr val="C00000"/>
              </a:buClr>
              <a:buSzPts val="2800"/>
              <a:buFont typeface="Roboto"/>
              <a:buChar char="●"/>
            </a:pPr>
            <a:r>
              <a:rPr lang="tr-TR">
                <a:solidFill>
                  <a:srgbClr val="C00000"/>
                </a:solidFill>
                <a:latin typeface="Roboto"/>
                <a:ea typeface="Roboto"/>
                <a:cs typeface="Roboto"/>
                <a:sym typeface="Roboto"/>
              </a:rPr>
              <a:t>ve r</a:t>
            </a:r>
            <a:r>
              <a:rPr lang="tr-TR">
                <a:solidFill>
                  <a:srgbClr val="C00000"/>
                </a:solidFill>
                <a:latin typeface="Roboto"/>
                <a:ea typeface="Roboto"/>
                <a:cs typeface="Roboto"/>
                <a:sym typeface="Roboto"/>
              </a:rPr>
              <a:t>isk almayı </a:t>
            </a:r>
            <a:r>
              <a:rPr lang="tr-TR">
                <a:solidFill>
                  <a:srgbClr val="C00000"/>
                </a:solidFill>
                <a:latin typeface="Roboto"/>
                <a:ea typeface="Roboto"/>
                <a:cs typeface="Roboto"/>
                <a:sym typeface="Roboto"/>
              </a:rPr>
              <a:t>öteler!</a:t>
            </a:r>
            <a:endParaRPr>
              <a:solidFill>
                <a:srgbClr val="C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A picture containing building, green, player, court&#10;&#10;Description automatically generated" id="368" name="Google Shape;368;gaca6ae5f94_1_105"/>
          <p:cNvPicPr preferRelativeResize="0"/>
          <p:nvPr/>
        </p:nvPicPr>
        <p:blipFill rotWithShape="1">
          <a:blip r:embed="rId3">
            <a:alphaModFix/>
          </a:blip>
          <a:srcRect b="0" l="5340" r="10164" t="0"/>
          <a:stretch/>
        </p:blipFill>
        <p:spPr>
          <a:xfrm>
            <a:off x="20" y="10"/>
            <a:ext cx="4635573" cy="685799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69" name="Google Shape;369;gaca6ae5f94_1_105"/>
          <p:cNvCxnSpPr/>
          <p:nvPr/>
        </p:nvCxnSpPr>
        <p:spPr>
          <a:xfrm flipH="1" rot="10800000">
            <a:off x="5700200" y="2115200"/>
            <a:ext cx="5690100" cy="4500"/>
          </a:xfrm>
          <a:prstGeom prst="straightConnector1">
            <a:avLst/>
          </a:prstGeom>
          <a:noFill/>
          <a:ln cap="flat" cmpd="sng" w="19050">
            <a:solidFill>
              <a:srgbClr val="36B7C8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5" name="Google Shape;375;gaca6ae5f94_1_113"/>
          <p:cNvCxnSpPr/>
          <p:nvPr/>
        </p:nvCxnSpPr>
        <p:spPr>
          <a:xfrm rot="10800000">
            <a:off x="9640957" y="1153004"/>
            <a:ext cx="0" cy="4359900"/>
          </a:xfrm>
          <a:prstGeom prst="straightConnector1">
            <a:avLst/>
          </a:prstGeom>
          <a:noFill/>
          <a:ln cap="flat" cmpd="sng" w="57150">
            <a:solidFill>
              <a:srgbClr val="00B0F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376" name="Google Shape;376;gaca6ae5f94_1_113"/>
          <p:cNvCxnSpPr/>
          <p:nvPr/>
        </p:nvCxnSpPr>
        <p:spPr>
          <a:xfrm>
            <a:off x="1808922" y="5499652"/>
            <a:ext cx="8574300" cy="0"/>
          </a:xfrm>
          <a:prstGeom prst="straightConnector1">
            <a:avLst/>
          </a:prstGeom>
          <a:noFill/>
          <a:ln cap="flat" cmpd="sng" w="57150">
            <a:solidFill>
              <a:srgbClr val="00206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377" name="Google Shape;377;gaca6ae5f94_1_113"/>
          <p:cNvCxnSpPr/>
          <p:nvPr/>
        </p:nvCxnSpPr>
        <p:spPr>
          <a:xfrm rot="10800000">
            <a:off x="1822174" y="1153004"/>
            <a:ext cx="0" cy="4359900"/>
          </a:xfrm>
          <a:prstGeom prst="straightConnector1">
            <a:avLst/>
          </a:prstGeom>
          <a:noFill/>
          <a:ln cap="flat" cmpd="sng" w="57150">
            <a:solidFill>
              <a:srgbClr val="00206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378" name="Google Shape;378;gaca6ae5f94_1_113"/>
          <p:cNvSpPr txBox="1"/>
          <p:nvPr/>
        </p:nvSpPr>
        <p:spPr>
          <a:xfrm rot="-5400000">
            <a:off x="494195" y="3198175"/>
            <a:ext cx="2054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24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Cost of Change</a:t>
            </a:r>
            <a:endParaRPr sz="240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9" name="Google Shape;379;gaca6ae5f94_1_113"/>
          <p:cNvSpPr txBox="1"/>
          <p:nvPr/>
        </p:nvSpPr>
        <p:spPr>
          <a:xfrm>
            <a:off x="1109325" y="691274"/>
            <a:ext cx="753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24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High</a:t>
            </a:r>
            <a:endParaRPr/>
          </a:p>
        </p:txBody>
      </p:sp>
      <p:sp>
        <p:nvSpPr>
          <p:cNvPr id="380" name="Google Shape;380;gaca6ae5f94_1_113"/>
          <p:cNvSpPr txBox="1"/>
          <p:nvPr/>
        </p:nvSpPr>
        <p:spPr>
          <a:xfrm>
            <a:off x="1086486" y="5439360"/>
            <a:ext cx="694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24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Low</a:t>
            </a:r>
            <a:endParaRPr sz="240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1" name="Google Shape;381;gaca6ae5f94_1_113"/>
          <p:cNvSpPr txBox="1"/>
          <p:nvPr/>
        </p:nvSpPr>
        <p:spPr>
          <a:xfrm>
            <a:off x="10423960" y="5253410"/>
            <a:ext cx="804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Time</a:t>
            </a:r>
            <a:endParaRPr/>
          </a:p>
        </p:txBody>
      </p:sp>
      <p:sp>
        <p:nvSpPr>
          <p:cNvPr id="382" name="Google Shape;382;gaca6ae5f94_1_113"/>
          <p:cNvSpPr/>
          <p:nvPr/>
        </p:nvSpPr>
        <p:spPr>
          <a:xfrm rot="5400000">
            <a:off x="8241100" y="3102069"/>
            <a:ext cx="3541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2400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Responsiveness to Change </a:t>
            </a:r>
            <a:endParaRPr/>
          </a:p>
        </p:txBody>
      </p:sp>
      <p:sp>
        <p:nvSpPr>
          <p:cNvPr id="383" name="Google Shape;383;gaca6ae5f94_1_113"/>
          <p:cNvSpPr txBox="1"/>
          <p:nvPr/>
        </p:nvSpPr>
        <p:spPr>
          <a:xfrm>
            <a:off x="9203039" y="691274"/>
            <a:ext cx="753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2400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High</a:t>
            </a:r>
            <a:endParaRPr/>
          </a:p>
        </p:txBody>
      </p:sp>
      <p:sp>
        <p:nvSpPr>
          <p:cNvPr id="384" name="Google Shape;384;gaca6ae5f94_1_113"/>
          <p:cNvSpPr txBox="1"/>
          <p:nvPr/>
        </p:nvSpPr>
        <p:spPr>
          <a:xfrm>
            <a:off x="9261965" y="5439360"/>
            <a:ext cx="694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2400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Low</a:t>
            </a:r>
            <a:endParaRPr sz="2400">
              <a:solidFill>
                <a:srgbClr val="00B0F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85" name="Google Shape;385;gaca6ae5f94_1_113"/>
          <p:cNvCxnSpPr/>
          <p:nvPr/>
        </p:nvCxnSpPr>
        <p:spPr>
          <a:xfrm rot="10800000">
            <a:off x="2014327" y="1562019"/>
            <a:ext cx="7599000" cy="0"/>
          </a:xfrm>
          <a:prstGeom prst="straightConnector1">
            <a:avLst/>
          </a:prstGeom>
          <a:noFill/>
          <a:ln cap="flat" cmpd="sng" w="38100">
            <a:solidFill>
              <a:srgbClr val="00B0F0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386" name="Google Shape;386;gaca6ae5f94_1_113"/>
          <p:cNvCxnSpPr/>
          <p:nvPr/>
        </p:nvCxnSpPr>
        <p:spPr>
          <a:xfrm rot="10800000">
            <a:off x="1852461" y="5030278"/>
            <a:ext cx="7599000" cy="0"/>
          </a:xfrm>
          <a:prstGeom prst="straightConnector1">
            <a:avLst/>
          </a:prstGeom>
          <a:noFill/>
          <a:ln cap="flat" cmpd="sng" w="38100">
            <a:solidFill>
              <a:srgbClr val="002060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387" name="Google Shape;387;gaca6ae5f94_1_113"/>
          <p:cNvSpPr txBox="1"/>
          <p:nvPr/>
        </p:nvSpPr>
        <p:spPr>
          <a:xfrm>
            <a:off x="4686977" y="5017027"/>
            <a:ext cx="1669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24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optimal line</a:t>
            </a:r>
            <a:endParaRPr sz="240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8" name="Google Shape;388;gaca6ae5f94_1_113"/>
          <p:cNvSpPr txBox="1"/>
          <p:nvPr/>
        </p:nvSpPr>
        <p:spPr>
          <a:xfrm>
            <a:off x="4686977" y="1127514"/>
            <a:ext cx="1669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2400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optimal line</a:t>
            </a:r>
            <a:endParaRPr sz="2400">
              <a:solidFill>
                <a:srgbClr val="00B0F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9" name="Google Shape;389;gaca6ae5f94_1_113"/>
          <p:cNvSpPr/>
          <p:nvPr/>
        </p:nvSpPr>
        <p:spPr>
          <a:xfrm>
            <a:off x="1962402" y="1698605"/>
            <a:ext cx="7354956" cy="3710609"/>
          </a:xfrm>
          <a:custGeom>
            <a:rect b="b" l="l" r="r" t="t"/>
            <a:pathLst>
              <a:path extrusionOk="0" h="3710609" w="7354956">
                <a:moveTo>
                  <a:pt x="0" y="3710609"/>
                </a:moveTo>
                <a:cubicBezTo>
                  <a:pt x="569843" y="3671957"/>
                  <a:pt x="1139687" y="3633305"/>
                  <a:pt x="1616765" y="3538331"/>
                </a:cubicBezTo>
                <a:cubicBezTo>
                  <a:pt x="2093843" y="3443357"/>
                  <a:pt x="2356678" y="3355008"/>
                  <a:pt x="2862469" y="3140765"/>
                </a:cubicBezTo>
                <a:cubicBezTo>
                  <a:pt x="3368260" y="2926522"/>
                  <a:pt x="4130261" y="2562087"/>
                  <a:pt x="4651513" y="2252870"/>
                </a:cubicBezTo>
                <a:cubicBezTo>
                  <a:pt x="5172765" y="1943653"/>
                  <a:pt x="5539408" y="1660939"/>
                  <a:pt x="5989982" y="1285461"/>
                </a:cubicBezTo>
                <a:cubicBezTo>
                  <a:pt x="6440556" y="909983"/>
                  <a:pt x="7120834" y="216452"/>
                  <a:pt x="7354956" y="0"/>
                </a:cubicBezTo>
              </a:path>
            </a:pathLst>
          </a:custGeom>
          <a:noFill/>
          <a:ln cap="flat" cmpd="sng" w="57150">
            <a:solidFill>
              <a:srgbClr val="00206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0" name="Google Shape;390;gaca6ae5f94_1_113"/>
          <p:cNvSpPr/>
          <p:nvPr/>
        </p:nvSpPr>
        <p:spPr>
          <a:xfrm rot="-7771032">
            <a:off x="1977930" y="1324957"/>
            <a:ext cx="7484300" cy="3432577"/>
          </a:xfrm>
          <a:custGeom>
            <a:rect b="b" l="l" r="r" t="t"/>
            <a:pathLst>
              <a:path extrusionOk="0" h="3710609" w="7354956">
                <a:moveTo>
                  <a:pt x="0" y="3710609"/>
                </a:moveTo>
                <a:cubicBezTo>
                  <a:pt x="569843" y="3671957"/>
                  <a:pt x="1139687" y="3633305"/>
                  <a:pt x="1616765" y="3538331"/>
                </a:cubicBezTo>
                <a:cubicBezTo>
                  <a:pt x="2093843" y="3443357"/>
                  <a:pt x="2356678" y="3355008"/>
                  <a:pt x="2862469" y="3140765"/>
                </a:cubicBezTo>
                <a:cubicBezTo>
                  <a:pt x="3368260" y="2926522"/>
                  <a:pt x="4130261" y="2562087"/>
                  <a:pt x="4651513" y="2252870"/>
                </a:cubicBezTo>
                <a:cubicBezTo>
                  <a:pt x="5172765" y="1943653"/>
                  <a:pt x="5539408" y="1660939"/>
                  <a:pt x="5989982" y="1285461"/>
                </a:cubicBezTo>
                <a:cubicBezTo>
                  <a:pt x="6440556" y="909983"/>
                  <a:pt x="7120834" y="216452"/>
                  <a:pt x="7354956" y="0"/>
                </a:cubicBezTo>
              </a:path>
            </a:pathLst>
          </a:custGeom>
          <a:noFill/>
          <a:ln cap="flat" cmpd="sng" w="57150">
            <a:solidFill>
              <a:srgbClr val="00B0F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1" name="Google Shape;391;gaca6ae5f94_1_113"/>
          <p:cNvSpPr txBox="1"/>
          <p:nvPr/>
        </p:nvSpPr>
        <p:spPr>
          <a:xfrm rot="1293688">
            <a:off x="4817507" y="2008388"/>
            <a:ext cx="944492" cy="4616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2400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actual</a:t>
            </a:r>
            <a:endParaRPr sz="2400">
              <a:solidFill>
                <a:srgbClr val="00B0F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2" name="Google Shape;392;gaca6ae5f94_1_113"/>
          <p:cNvSpPr txBox="1"/>
          <p:nvPr/>
        </p:nvSpPr>
        <p:spPr>
          <a:xfrm rot="-1399944">
            <a:off x="4818616" y="4119608"/>
            <a:ext cx="944542" cy="4617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24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actual</a:t>
            </a:r>
            <a:endParaRPr sz="240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93" name="Google Shape;393;gaca6ae5f94_1_113"/>
          <p:cNvCxnSpPr/>
          <p:nvPr/>
        </p:nvCxnSpPr>
        <p:spPr>
          <a:xfrm>
            <a:off x="8415131" y="2627566"/>
            <a:ext cx="0" cy="2402700"/>
          </a:xfrm>
          <a:prstGeom prst="straightConnector1">
            <a:avLst/>
          </a:prstGeom>
          <a:noFill/>
          <a:ln cap="flat" cmpd="sng" w="76200">
            <a:solidFill>
              <a:srgbClr val="FF0000"/>
            </a:solidFill>
            <a:prstDash val="solid"/>
            <a:miter lim="800000"/>
            <a:headEnd len="med" w="med" type="triangle"/>
            <a:tailEnd len="med" w="med" type="triangle"/>
          </a:ln>
        </p:spPr>
      </p:cxnSp>
      <p:sp>
        <p:nvSpPr>
          <p:cNvPr id="394" name="Google Shape;394;gaca6ae5f94_1_113"/>
          <p:cNvSpPr txBox="1"/>
          <p:nvPr/>
        </p:nvSpPr>
        <p:spPr>
          <a:xfrm>
            <a:off x="8426254" y="2960872"/>
            <a:ext cx="7908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2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Tech</a:t>
            </a:r>
            <a:endParaRPr sz="24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2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Debt</a:t>
            </a:r>
            <a:endParaRPr sz="24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0" name="Google Shape;400;g6c68f12600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2" cy="6857998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g6c68f12600_0_0"/>
          <p:cNvSpPr txBox="1"/>
          <p:nvPr>
            <p:ph type="title"/>
          </p:nvPr>
        </p:nvSpPr>
        <p:spPr>
          <a:xfrm>
            <a:off x="478500" y="1200150"/>
            <a:ext cx="7266000" cy="445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800"/>
              <a:buFont typeface="Calibri"/>
              <a:buNone/>
            </a:pPr>
            <a:r>
              <a:rPr b="1" lang="tr-TR" sz="6800">
                <a:solidFill>
                  <a:srgbClr val="FFFFFF"/>
                </a:solidFill>
              </a:rPr>
              <a:t>Temizlik Zamanı</a:t>
            </a:r>
            <a:endParaRPr sz="6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3"/>
          <p:cNvSpPr/>
          <p:nvPr/>
        </p:nvSpPr>
        <p:spPr>
          <a:xfrm>
            <a:off x="2400300" y="4521200"/>
            <a:ext cx="1054100" cy="596900"/>
          </a:xfrm>
          <a:prstGeom prst="rect">
            <a:avLst/>
          </a:prstGeom>
          <a:noFill/>
          <a:ln cap="flat" cmpd="sng" w="5715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8" name="Google Shape;408;p3"/>
          <p:cNvPicPr preferRelativeResize="0"/>
          <p:nvPr/>
        </p:nvPicPr>
        <p:blipFill rotWithShape="1">
          <a:blip r:embed="rId3">
            <a:alphaModFix/>
          </a:blip>
          <a:srcRect b="0" l="0" r="0" t="997"/>
          <a:stretch/>
        </p:blipFill>
        <p:spPr>
          <a:xfrm>
            <a:off x="2019674" y="1277325"/>
            <a:ext cx="8284699" cy="5065201"/>
          </a:xfrm>
          <a:prstGeom prst="rect">
            <a:avLst/>
          </a:prstGeom>
          <a:noFill/>
          <a:ln cap="flat" cmpd="sng" w="9525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09" name="Google Shape;409;p3"/>
          <p:cNvSpPr/>
          <p:nvPr/>
        </p:nvSpPr>
        <p:spPr>
          <a:xfrm>
            <a:off x="2241550" y="5263044"/>
            <a:ext cx="1429497" cy="841921"/>
          </a:xfrm>
          <a:prstGeom prst="rect">
            <a:avLst/>
          </a:prstGeom>
          <a:noFill/>
          <a:ln cap="flat" cmpd="sng" w="381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0" name="Google Shape;410;p3"/>
          <p:cNvSpPr txBox="1"/>
          <p:nvPr>
            <p:ph idx="4294967295" type="title"/>
          </p:nvPr>
        </p:nvSpPr>
        <p:spPr>
          <a:xfrm>
            <a:off x="619532" y="481467"/>
            <a:ext cx="11211000" cy="74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</a:pPr>
            <a:r>
              <a:rPr lang="tr-TR" sz="3200">
                <a:solidFill>
                  <a:srgbClr val="000000"/>
                </a:solidFill>
              </a:rPr>
              <a:t>SonarQube ile Bulgu Analizi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6" name="Google Shape;416;gaf61a9a881_1_2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8613" y="457200"/>
            <a:ext cx="11534775" cy="594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gb403198473_0_0"/>
          <p:cNvPicPr preferRelativeResize="0"/>
          <p:nvPr/>
        </p:nvPicPr>
        <p:blipFill rotWithShape="1">
          <a:blip r:embed="rId3">
            <a:alphaModFix/>
          </a:blip>
          <a:srcRect b="7813" l="0" r="0" t="7813"/>
          <a:stretch/>
        </p:blipFill>
        <p:spPr>
          <a:xfrm>
            <a:off x="2" y="0"/>
            <a:ext cx="1219200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gb403198473_0_0"/>
          <p:cNvSpPr/>
          <p:nvPr/>
        </p:nvSpPr>
        <p:spPr>
          <a:xfrm>
            <a:off x="0" y="3432533"/>
            <a:ext cx="6091200" cy="2286000"/>
          </a:xfrm>
          <a:prstGeom prst="rect">
            <a:avLst/>
          </a:prstGeom>
          <a:solidFill>
            <a:srgbClr val="FFFFFF">
              <a:alpha val="85490"/>
            </a:srgbClr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gb403198473_0_0"/>
          <p:cNvSpPr txBox="1"/>
          <p:nvPr>
            <p:ph type="title"/>
          </p:nvPr>
        </p:nvSpPr>
        <p:spPr>
          <a:xfrm>
            <a:off x="468800" y="3649133"/>
            <a:ext cx="5330100" cy="1852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-TR"/>
              <a:t>Mini Anket</a:t>
            </a:r>
            <a:endParaRPr/>
          </a:p>
        </p:txBody>
      </p:sp>
      <p:pic>
        <p:nvPicPr>
          <p:cNvPr id="199" name="Google Shape;199;gb403198473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65475" y="3508500"/>
            <a:ext cx="2134050" cy="2134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aca6ae5f94_1_378"/>
          <p:cNvSpPr txBox="1"/>
          <p:nvPr>
            <p:ph type="title"/>
          </p:nvPr>
        </p:nvSpPr>
        <p:spPr>
          <a:xfrm>
            <a:off x="556532" y="643467"/>
            <a:ext cx="11211000" cy="74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</a:pPr>
            <a:r>
              <a:rPr lang="tr-TR" sz="3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Fortify ile Açıkların Tespiti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422" name="Google Shape;422;gaca6ae5f94_1_3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55014" y="1675227"/>
            <a:ext cx="7881971" cy="439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8" name="Google Shape;428;gaca6ae5f94_1_3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66600"/>
            <a:ext cx="11887200" cy="5186477"/>
          </a:xfrm>
          <a:prstGeom prst="rect">
            <a:avLst/>
          </a:prstGeom>
          <a:noFill/>
          <a:ln>
            <a:noFill/>
          </a:ln>
        </p:spPr>
      </p:pic>
      <p:sp>
        <p:nvSpPr>
          <p:cNvPr id="429" name="Google Shape;429;gaca6ae5f94_1_384"/>
          <p:cNvSpPr txBox="1"/>
          <p:nvPr>
            <p:ph type="title"/>
          </p:nvPr>
        </p:nvSpPr>
        <p:spPr>
          <a:xfrm>
            <a:off x="556532" y="643467"/>
            <a:ext cx="11211000" cy="74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</a:pPr>
            <a:r>
              <a:rPr lang="tr-TR" sz="3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Sürekli Test Edilebilir Kalmak</a:t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1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36" name="Google Shape;436;p13"/>
          <p:cNvPicPr preferRelativeResize="0"/>
          <p:nvPr/>
        </p:nvPicPr>
        <p:blipFill rotWithShape="1">
          <a:blip r:embed="rId3">
            <a:alphaModFix amt="50000"/>
          </a:blip>
          <a:srcRect b="0" l="0" r="0" t="25000"/>
          <a:stretch/>
        </p:blipFill>
        <p:spPr>
          <a:xfrm>
            <a:off x="20" y="1"/>
            <a:ext cx="1219198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437" name="Google Shape;437;p13"/>
          <p:cNvSpPr txBox="1"/>
          <p:nvPr>
            <p:ph type="title"/>
          </p:nvPr>
        </p:nvSpPr>
        <p:spPr>
          <a:xfrm>
            <a:off x="4387350" y="1200150"/>
            <a:ext cx="7266000" cy="445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800"/>
              <a:buFont typeface="Calibri"/>
              <a:buNone/>
            </a:pPr>
            <a:r>
              <a:rPr b="1" lang="tr-TR" sz="6800">
                <a:solidFill>
                  <a:srgbClr val="FFFFFF"/>
                </a:solidFill>
              </a:rPr>
              <a:t>İzleme</a:t>
            </a:r>
            <a:r>
              <a:rPr b="1" i="1" lang="tr-TR" sz="6800">
                <a:solidFill>
                  <a:srgbClr val="FFFFFF"/>
                </a:solidFill>
              </a:rPr>
              <a:t>(Monitoring) </a:t>
            </a:r>
            <a:r>
              <a:rPr b="1" lang="tr-TR" sz="6800">
                <a:solidFill>
                  <a:srgbClr val="FFFFFF"/>
                </a:solidFill>
              </a:rPr>
              <a:t>ve Erken Önleme</a:t>
            </a:r>
            <a:endParaRPr sz="6800">
              <a:solidFill>
                <a:srgbClr val="FFFFFF"/>
              </a:solidFill>
            </a:endParaRPr>
          </a:p>
        </p:txBody>
      </p:sp>
      <p:sp>
        <p:nvSpPr>
          <p:cNvPr id="438" name="Google Shape;438;p13"/>
          <p:cNvSpPr txBox="1"/>
          <p:nvPr>
            <p:ph idx="1" type="body"/>
          </p:nvPr>
        </p:nvSpPr>
        <p:spPr>
          <a:xfrm>
            <a:off x="849963" y="1200152"/>
            <a:ext cx="2816535" cy="44576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</a:pPr>
            <a:r>
              <a:rPr lang="tr-TR" sz="2800">
                <a:solidFill>
                  <a:srgbClr val="FFFFFF"/>
                </a:solidFill>
              </a:rPr>
              <a:t>ELK, Riverbed, OpenShift, HP Diagnostics</a:t>
            </a:r>
            <a:endParaRPr/>
          </a:p>
        </p:txBody>
      </p:sp>
      <p:cxnSp>
        <p:nvCxnSpPr>
          <p:cNvPr id="439" name="Google Shape;439;p13"/>
          <p:cNvCxnSpPr/>
          <p:nvPr/>
        </p:nvCxnSpPr>
        <p:spPr>
          <a:xfrm>
            <a:off x="4055891" y="2286000"/>
            <a:ext cx="0" cy="22860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screenshot of a cell phone&#10;&#10;Description automatically generated" id="445" name="Google Shape;445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0504" y="738907"/>
            <a:ext cx="11430991" cy="53801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1" name="Google Shape;451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09641"/>
            <a:ext cx="12192000" cy="5638718"/>
          </a:xfrm>
          <a:prstGeom prst="rect">
            <a:avLst/>
          </a:prstGeom>
          <a:noFill/>
          <a:ln>
            <a:noFill/>
          </a:ln>
        </p:spPr>
      </p:pic>
      <p:sp>
        <p:nvSpPr>
          <p:cNvPr id="452" name="Google Shape;452;p14"/>
          <p:cNvSpPr/>
          <p:nvPr/>
        </p:nvSpPr>
        <p:spPr>
          <a:xfrm>
            <a:off x="4876800" y="3975652"/>
            <a:ext cx="397565" cy="159026"/>
          </a:xfrm>
          <a:prstGeom prst="rect">
            <a:avLst/>
          </a:prstGeom>
          <a:solidFill>
            <a:schemeClr val="lt2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3" name="Google Shape;453;p14"/>
          <p:cNvSpPr/>
          <p:nvPr/>
        </p:nvSpPr>
        <p:spPr>
          <a:xfrm>
            <a:off x="4876800" y="4333460"/>
            <a:ext cx="397565" cy="159026"/>
          </a:xfrm>
          <a:prstGeom prst="rect">
            <a:avLst/>
          </a:prstGeom>
          <a:solidFill>
            <a:schemeClr val="lt2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4" name="Google Shape;454;p14"/>
          <p:cNvSpPr/>
          <p:nvPr/>
        </p:nvSpPr>
        <p:spPr>
          <a:xfrm>
            <a:off x="4876800" y="4691268"/>
            <a:ext cx="397565" cy="159026"/>
          </a:xfrm>
          <a:prstGeom prst="rect">
            <a:avLst/>
          </a:prstGeom>
          <a:solidFill>
            <a:schemeClr val="lt2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5" name="Google Shape;455;p14"/>
          <p:cNvSpPr/>
          <p:nvPr/>
        </p:nvSpPr>
        <p:spPr>
          <a:xfrm>
            <a:off x="4876800" y="5049076"/>
            <a:ext cx="397565" cy="159026"/>
          </a:xfrm>
          <a:prstGeom prst="rect">
            <a:avLst/>
          </a:prstGeom>
          <a:solidFill>
            <a:schemeClr val="lt2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6" name="Google Shape;456;p14"/>
          <p:cNvSpPr/>
          <p:nvPr/>
        </p:nvSpPr>
        <p:spPr>
          <a:xfrm>
            <a:off x="4876800" y="5406884"/>
            <a:ext cx="397565" cy="159026"/>
          </a:xfrm>
          <a:prstGeom prst="rect">
            <a:avLst/>
          </a:prstGeom>
          <a:solidFill>
            <a:schemeClr val="lt2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7" name="Google Shape;457;p14"/>
          <p:cNvSpPr/>
          <p:nvPr/>
        </p:nvSpPr>
        <p:spPr>
          <a:xfrm>
            <a:off x="4876800" y="5738185"/>
            <a:ext cx="397565" cy="159026"/>
          </a:xfrm>
          <a:prstGeom prst="rect">
            <a:avLst/>
          </a:prstGeom>
          <a:solidFill>
            <a:schemeClr val="lt2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8" name="Google Shape;458;p14"/>
          <p:cNvSpPr/>
          <p:nvPr/>
        </p:nvSpPr>
        <p:spPr>
          <a:xfrm>
            <a:off x="914400" y="1537252"/>
            <a:ext cx="410817" cy="980661"/>
          </a:xfrm>
          <a:prstGeom prst="rect">
            <a:avLst/>
          </a:prstGeom>
          <a:solidFill>
            <a:schemeClr val="lt2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9" name="Google Shape;459;p14"/>
          <p:cNvSpPr/>
          <p:nvPr/>
        </p:nvSpPr>
        <p:spPr>
          <a:xfrm>
            <a:off x="6586330" y="4055165"/>
            <a:ext cx="1431235" cy="1974574"/>
          </a:xfrm>
          <a:prstGeom prst="rect">
            <a:avLst/>
          </a:prstGeom>
          <a:solidFill>
            <a:schemeClr val="lt2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0" name="Google Shape;460;p14"/>
          <p:cNvSpPr/>
          <p:nvPr/>
        </p:nvSpPr>
        <p:spPr>
          <a:xfrm>
            <a:off x="8388626" y="4055165"/>
            <a:ext cx="742122" cy="1974574"/>
          </a:xfrm>
          <a:prstGeom prst="rect">
            <a:avLst/>
          </a:prstGeom>
          <a:solidFill>
            <a:schemeClr val="lt2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1" name="Google Shape;461;p14"/>
          <p:cNvSpPr/>
          <p:nvPr/>
        </p:nvSpPr>
        <p:spPr>
          <a:xfrm>
            <a:off x="795129" y="4015405"/>
            <a:ext cx="530087" cy="159027"/>
          </a:xfrm>
          <a:prstGeom prst="rect">
            <a:avLst/>
          </a:prstGeom>
          <a:solidFill>
            <a:schemeClr val="lt2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2" name="Google Shape;462;p14"/>
          <p:cNvSpPr/>
          <p:nvPr/>
        </p:nvSpPr>
        <p:spPr>
          <a:xfrm>
            <a:off x="795129" y="4492486"/>
            <a:ext cx="530087" cy="159027"/>
          </a:xfrm>
          <a:prstGeom prst="rect">
            <a:avLst/>
          </a:prstGeom>
          <a:solidFill>
            <a:schemeClr val="lt2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3" name="Google Shape;463;p14"/>
          <p:cNvSpPr/>
          <p:nvPr/>
        </p:nvSpPr>
        <p:spPr>
          <a:xfrm>
            <a:off x="854764" y="5950225"/>
            <a:ext cx="530087" cy="159027"/>
          </a:xfrm>
          <a:prstGeom prst="rect">
            <a:avLst/>
          </a:prstGeom>
          <a:solidFill>
            <a:schemeClr val="lt2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12"/>
          <p:cNvSpPr/>
          <p:nvPr/>
        </p:nvSpPr>
        <p:spPr>
          <a:xfrm>
            <a:off x="484096" y="470925"/>
            <a:ext cx="4381009" cy="5892104"/>
          </a:xfrm>
          <a:custGeom>
            <a:rect b="b" l="l" r="r" t="t"/>
            <a:pathLst>
              <a:path extrusionOk="0" h="5892104" w="4381009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0" name="Google Shape;470;p12"/>
          <p:cNvSpPr txBox="1"/>
          <p:nvPr>
            <p:ph type="title"/>
          </p:nvPr>
        </p:nvSpPr>
        <p:spPr>
          <a:xfrm>
            <a:off x="863025" y="1012000"/>
            <a:ext cx="3574200" cy="479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</a:pPr>
            <a:r>
              <a:rPr lang="tr-TR">
                <a:solidFill>
                  <a:srgbClr val="FFFFFF"/>
                </a:solidFill>
              </a:rPr>
              <a:t>Bunlar Ne </a:t>
            </a:r>
            <a:r>
              <a:rPr lang="tr-TR">
                <a:solidFill>
                  <a:srgbClr val="FFFFFF"/>
                </a:solidFill>
              </a:rPr>
              <a:t>Kazandırabilir</a:t>
            </a:r>
            <a:r>
              <a:rPr lang="tr-TR">
                <a:solidFill>
                  <a:srgbClr val="FFFFFF"/>
                </a:solidFill>
              </a:rPr>
              <a:t>?</a:t>
            </a:r>
            <a:endParaRPr sz="4400">
              <a:solidFill>
                <a:srgbClr val="FFFFFF"/>
              </a:solidFill>
            </a:endParaRPr>
          </a:p>
        </p:txBody>
      </p:sp>
      <p:grpSp>
        <p:nvGrpSpPr>
          <p:cNvPr id="471" name="Google Shape;471;p12"/>
          <p:cNvGrpSpPr/>
          <p:nvPr/>
        </p:nvGrpSpPr>
        <p:grpSpPr>
          <a:xfrm>
            <a:off x="5194300" y="561717"/>
            <a:ext cx="6513603" cy="5703840"/>
            <a:chOff x="0" y="90793"/>
            <a:chExt cx="6513603" cy="5703840"/>
          </a:xfrm>
        </p:grpSpPr>
        <p:sp>
          <p:nvSpPr>
            <p:cNvPr id="472" name="Google Shape;472;p12"/>
            <p:cNvSpPr/>
            <p:nvPr/>
          </p:nvSpPr>
          <p:spPr>
            <a:xfrm>
              <a:off x="0" y="90793"/>
              <a:ext cx="6513603" cy="1352520"/>
            </a:xfrm>
            <a:prstGeom prst="roundRect">
              <a:avLst>
                <a:gd fmla="val 16667" name="adj"/>
              </a:avLst>
            </a:prstGeom>
            <a:solidFill>
              <a:srgbClr val="599BD5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/>
            </a:p>
          </p:txBody>
        </p:sp>
        <p:sp>
          <p:nvSpPr>
            <p:cNvPr id="473" name="Google Shape;473;p12"/>
            <p:cNvSpPr txBox="1"/>
            <p:nvPr/>
          </p:nvSpPr>
          <p:spPr>
            <a:xfrm>
              <a:off x="66025" y="156818"/>
              <a:ext cx="6381553" cy="122047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29525" lIns="129525" spcFirstLastPara="1" rIns="129525" wrap="square" tIns="12952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400"/>
                <a:buFont typeface="Calibri"/>
                <a:buNone/>
              </a:pPr>
              <a:r>
                <a:rPr lang="tr-TR" sz="3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Yazılımcıya serbest alan bırakır. (mı?)</a:t>
              </a:r>
              <a:endParaRPr b="0" i="0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4" name="Google Shape;474;p12"/>
            <p:cNvSpPr/>
            <p:nvPr/>
          </p:nvSpPr>
          <p:spPr>
            <a:xfrm>
              <a:off x="0" y="1541233"/>
              <a:ext cx="6513603" cy="1352520"/>
            </a:xfrm>
            <a:prstGeom prst="roundRect">
              <a:avLst>
                <a:gd fmla="val 16667" name="adj"/>
              </a:avLst>
            </a:prstGeom>
            <a:solidFill>
              <a:srgbClr val="50C9B6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/>
            </a:p>
          </p:txBody>
        </p:sp>
        <p:sp>
          <p:nvSpPr>
            <p:cNvPr id="475" name="Google Shape;475;p12"/>
            <p:cNvSpPr txBox="1"/>
            <p:nvPr/>
          </p:nvSpPr>
          <p:spPr>
            <a:xfrm>
              <a:off x="66025" y="1607258"/>
              <a:ext cx="6381553" cy="122047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29525" lIns="129525" spcFirstLastPara="1" rIns="129525" wrap="square" tIns="12952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400"/>
                <a:buFont typeface="Calibri"/>
                <a:buNone/>
              </a:pPr>
              <a:r>
                <a:rPr b="0" i="0" lang="tr-TR" sz="32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Yönetilebilir, bakımı kolay, izlenebilir </a:t>
              </a:r>
              <a:r>
                <a:rPr lang="tr-TR" sz="3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ürünler oluşur. (mu?)</a:t>
              </a:r>
              <a:endParaRPr b="0" i="0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6" name="Google Shape;476;p12"/>
            <p:cNvSpPr/>
            <p:nvPr/>
          </p:nvSpPr>
          <p:spPr>
            <a:xfrm>
              <a:off x="0" y="2991673"/>
              <a:ext cx="6513603" cy="1352520"/>
            </a:xfrm>
            <a:prstGeom prst="roundRect">
              <a:avLst>
                <a:gd fmla="val 16667" name="adj"/>
              </a:avLst>
            </a:prstGeom>
            <a:solidFill>
              <a:srgbClr val="48BD62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/>
            </a:p>
          </p:txBody>
        </p:sp>
        <p:sp>
          <p:nvSpPr>
            <p:cNvPr id="477" name="Google Shape;477;p12"/>
            <p:cNvSpPr txBox="1"/>
            <p:nvPr/>
          </p:nvSpPr>
          <p:spPr>
            <a:xfrm>
              <a:off x="66025" y="3057698"/>
              <a:ext cx="6381553" cy="122047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29525" lIns="129525" spcFirstLastPara="1" rIns="129525" wrap="square" tIns="12952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400"/>
                <a:buFont typeface="Calibri"/>
                <a:buNone/>
              </a:pPr>
              <a:r>
                <a:rPr b="0" i="0" lang="tr-TR" sz="32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Motive eden teknolojiler </a:t>
              </a:r>
              <a:r>
                <a:rPr lang="tr-TR" sz="3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daha da yakınlaşır.</a:t>
              </a:r>
              <a:endParaRPr b="0" i="0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8" name="Google Shape;478;p12"/>
            <p:cNvSpPr/>
            <p:nvPr/>
          </p:nvSpPr>
          <p:spPr>
            <a:xfrm>
              <a:off x="0" y="4442113"/>
              <a:ext cx="6513603" cy="1352520"/>
            </a:xfrm>
            <a:prstGeom prst="roundRect">
              <a:avLst>
                <a:gd fmla="val 16667" name="adj"/>
              </a:avLst>
            </a:prstGeom>
            <a:solidFill>
              <a:srgbClr val="6FAB46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/>
            </a:p>
          </p:txBody>
        </p:sp>
        <p:sp>
          <p:nvSpPr>
            <p:cNvPr id="479" name="Google Shape;479;p12"/>
            <p:cNvSpPr txBox="1"/>
            <p:nvPr/>
          </p:nvSpPr>
          <p:spPr>
            <a:xfrm>
              <a:off x="66025" y="4508138"/>
              <a:ext cx="6381553" cy="122047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29525" lIns="129525" spcFirstLastPara="1" rIns="129525" wrap="square" tIns="12952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400"/>
                <a:buFont typeface="Calibri"/>
                <a:buNone/>
              </a:pPr>
              <a:r>
                <a:rPr lang="tr-TR" sz="3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Proaktif olmayı sağlar.</a:t>
              </a:r>
              <a:endParaRPr b="0" i="0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17"/>
          <p:cNvSpPr txBox="1"/>
          <p:nvPr>
            <p:ph type="title"/>
          </p:nvPr>
        </p:nvSpPr>
        <p:spPr>
          <a:xfrm>
            <a:off x="6746625" y="1783950"/>
            <a:ext cx="5252700" cy="2889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100"/>
              <a:buFont typeface="Calibri"/>
              <a:buNone/>
            </a:pPr>
            <a:r>
              <a:rPr b="1" lang="tr-TR" sz="5100"/>
              <a:t>Peki Yeni Ürünler Geliştirirken?</a:t>
            </a:r>
            <a:endParaRPr sz="5100"/>
          </a:p>
        </p:txBody>
      </p:sp>
      <p:sp>
        <p:nvSpPr>
          <p:cNvPr id="486" name="Google Shape;486;p17"/>
          <p:cNvSpPr txBox="1"/>
          <p:nvPr>
            <p:ph idx="1" type="body"/>
          </p:nvPr>
        </p:nvSpPr>
        <p:spPr>
          <a:xfrm>
            <a:off x="6746627" y="4750893"/>
            <a:ext cx="4645250" cy="11478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tr-TR" sz="2000">
                <a:solidFill>
                  <a:schemeClr val="dk1"/>
                </a:solidFill>
              </a:rPr>
              <a:t>Hype, TechRadar, POC…</a:t>
            </a:r>
            <a:endParaRPr/>
          </a:p>
        </p:txBody>
      </p:sp>
      <p:pic>
        <p:nvPicPr>
          <p:cNvPr descr="A picture containing ground&#10;&#10;Description automatically generated" id="487" name="Google Shape;487;p17"/>
          <p:cNvPicPr preferRelativeResize="0"/>
          <p:nvPr/>
        </p:nvPicPr>
        <p:blipFill rotWithShape="1">
          <a:blip r:embed="rId3">
            <a:alphaModFix/>
          </a:blip>
          <a:srcRect b="-2" l="0" r="-2" t="14619"/>
          <a:stretch/>
        </p:blipFill>
        <p:spPr>
          <a:xfrm>
            <a:off x="20" y="10"/>
            <a:ext cx="6024134" cy="6857990"/>
          </a:xfrm>
          <a:custGeom>
            <a:rect b="b" l="l" r="r" t="t"/>
            <a:pathLst>
              <a:path extrusionOk="0" h="6858000" w="6024154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s://cdn-images-1.medium.com/max/1500/1*_MQvlW5Ym3NmMbf1BM0zbA.png" id="493" name="Google Shape;493;p18"/>
          <p:cNvPicPr preferRelativeResize="0"/>
          <p:nvPr/>
        </p:nvPicPr>
        <p:blipFill rotWithShape="1">
          <a:blip r:embed="rId3">
            <a:alphaModFix/>
          </a:blip>
          <a:srcRect b="7574" l="0" r="0" t="10608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9" name="Google Shape;499;gaf61a9a881_1_15"/>
          <p:cNvPicPr preferRelativeResize="0"/>
          <p:nvPr/>
        </p:nvPicPr>
        <p:blipFill rotWithShape="1">
          <a:blip r:embed="rId3">
            <a:alphaModFix/>
          </a:blip>
          <a:srcRect b="0" l="12719" r="12719" t="0"/>
          <a:stretch/>
        </p:blipFill>
        <p:spPr>
          <a:xfrm>
            <a:off x="4518667" y="0"/>
            <a:ext cx="76732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500" name="Google Shape;500;gaf61a9a881_1_15"/>
          <p:cNvSpPr txBox="1"/>
          <p:nvPr>
            <p:ph type="title"/>
          </p:nvPr>
        </p:nvSpPr>
        <p:spPr>
          <a:xfrm>
            <a:off x="429100" y="925467"/>
            <a:ext cx="2858400" cy="4199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-TR"/>
              <a:t>İletişimde Kal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-TR"/>
              <a:t>Basit Planla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-TR"/>
              <a:t>Tedbir Al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-TR"/>
              <a:t>İzle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gb403198473_0_76"/>
          <p:cNvPicPr preferRelativeResize="0"/>
          <p:nvPr/>
        </p:nvPicPr>
        <p:blipFill rotWithShape="1">
          <a:blip r:embed="rId3">
            <a:alphaModFix amt="50000"/>
          </a:blip>
          <a:srcRect b="5205" l="0" r="0" t="5196"/>
          <a:stretch/>
        </p:blipFill>
        <p:spPr>
          <a:xfrm>
            <a:off x="0" y="0"/>
            <a:ext cx="12192007" cy="6857998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gb403198473_0_76"/>
          <p:cNvSpPr txBox="1"/>
          <p:nvPr>
            <p:ph type="ctrTitle"/>
          </p:nvPr>
        </p:nvSpPr>
        <p:spPr>
          <a:xfrm>
            <a:off x="2465400" y="2567100"/>
            <a:ext cx="7261200" cy="1723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r-TR"/>
              <a:t>This is My World!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r-TR"/>
              <a:t>My World!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circuit board&#10;&#10;Description automatically generated" id="212" name="Google Shape;212;p2"/>
          <p:cNvPicPr preferRelativeResize="0"/>
          <p:nvPr/>
        </p:nvPicPr>
        <p:blipFill rotWithShape="1">
          <a:blip r:embed="rId3">
            <a:alphaModFix/>
          </a:blip>
          <a:srcRect b="9375" l="0" r="0" t="6356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2"/>
          <p:cNvSpPr/>
          <p:nvPr/>
        </p:nvSpPr>
        <p:spPr>
          <a:xfrm>
            <a:off x="7488621" y="2277613"/>
            <a:ext cx="4703381" cy="4580386"/>
          </a:xfrm>
          <a:custGeom>
            <a:rect b="b" l="l" r="r" t="t"/>
            <a:pathLst>
              <a:path extrusionOk="0" h="1298" w="1333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lt1">
              <a:alpha val="69803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" name="Google Shape;214;p2"/>
          <p:cNvSpPr txBox="1"/>
          <p:nvPr>
            <p:ph type="title"/>
          </p:nvPr>
        </p:nvSpPr>
        <p:spPr>
          <a:xfrm>
            <a:off x="8336863" y="3284650"/>
            <a:ext cx="3006900" cy="1226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tr-TR" sz="4400"/>
              <a:t>M</a:t>
            </a:r>
            <a:r>
              <a:rPr b="1" lang="tr-TR" sz="4400"/>
              <a:t>onolit Bir Uygulama</a:t>
            </a:r>
            <a:endParaRPr sz="4400"/>
          </a:p>
        </p:txBody>
      </p:sp>
      <p:sp>
        <p:nvSpPr>
          <p:cNvPr id="215" name="Google Shape;215;p2"/>
          <p:cNvSpPr txBox="1"/>
          <p:nvPr>
            <p:ph idx="1" type="body"/>
          </p:nvPr>
        </p:nvSpPr>
        <p:spPr>
          <a:xfrm>
            <a:off x="7782900" y="5242674"/>
            <a:ext cx="4330200" cy="10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tr-TR">
                <a:solidFill>
                  <a:schemeClr val="dk1"/>
                </a:solidFill>
              </a:rPr>
              <a:t>2002, N-Tier, +8500 ekran, +4500 tablo, +27K sp, +10K kullanıcı, </a:t>
            </a:r>
            <a:br>
              <a:rPr lang="tr-TR">
                <a:solidFill>
                  <a:schemeClr val="dk1"/>
                </a:solidFill>
              </a:rPr>
            </a:br>
            <a:r>
              <a:rPr lang="tr-TR">
                <a:solidFill>
                  <a:schemeClr val="dk1"/>
                </a:solidFill>
              </a:rPr>
              <a:t>4M satır kod</a:t>
            </a:r>
            <a:endParaRPr/>
          </a:p>
        </p:txBody>
      </p:sp>
      <p:cxnSp>
        <p:nvCxnSpPr>
          <p:cNvPr id="216" name="Google Shape;216;p2"/>
          <p:cNvCxnSpPr/>
          <p:nvPr/>
        </p:nvCxnSpPr>
        <p:spPr>
          <a:xfrm>
            <a:off x="9480331" y="5123793"/>
            <a:ext cx="935420" cy="0"/>
          </a:xfrm>
          <a:prstGeom prst="straightConnector1">
            <a:avLst/>
          </a:prstGeom>
          <a:noFill/>
          <a:ln cap="sq" cmpd="sng" w="25400">
            <a:solidFill>
              <a:srgbClr val="262626"/>
            </a:solidFill>
            <a:prstDash val="solid"/>
            <a:bevel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Google Shape;222;gb0ae8b6f21_0_4" title="Toplam Kod Satır Sayıları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3975" y="152400"/>
            <a:ext cx="10564051" cy="6553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gc03d7652c6_0_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0813" y="152400"/>
            <a:ext cx="7530374" cy="65532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gaf61a9a881_1_2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45038"/>
            <a:ext cx="11887202" cy="63679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5"/>
          <p:cNvSpPr/>
          <p:nvPr/>
        </p:nvSpPr>
        <p:spPr>
          <a:xfrm>
            <a:off x="484096" y="470925"/>
            <a:ext cx="4381009" cy="5892104"/>
          </a:xfrm>
          <a:custGeom>
            <a:rect b="b" l="l" r="r" t="t"/>
            <a:pathLst>
              <a:path extrusionOk="0" h="5892104" w="4381009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" name="Google Shape;241;p5"/>
          <p:cNvSpPr txBox="1"/>
          <p:nvPr>
            <p:ph type="title"/>
          </p:nvPr>
        </p:nvSpPr>
        <p:spPr>
          <a:xfrm>
            <a:off x="863029" y="1012004"/>
            <a:ext cx="3416158" cy="479540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</a:pPr>
            <a:r>
              <a:rPr lang="tr-TR">
                <a:solidFill>
                  <a:srgbClr val="FFFFFF"/>
                </a:solidFill>
              </a:rPr>
              <a:t>Hangi Sorunlar?</a:t>
            </a:r>
            <a:endParaRPr sz="4400">
              <a:solidFill>
                <a:srgbClr val="FFFFFF"/>
              </a:solidFill>
            </a:endParaRPr>
          </a:p>
        </p:txBody>
      </p:sp>
      <p:grpSp>
        <p:nvGrpSpPr>
          <p:cNvPr id="242" name="Google Shape;242;p5"/>
          <p:cNvGrpSpPr/>
          <p:nvPr/>
        </p:nvGrpSpPr>
        <p:grpSpPr>
          <a:xfrm>
            <a:off x="5194300" y="477837"/>
            <a:ext cx="6513603" cy="5871599"/>
            <a:chOff x="0" y="6913"/>
            <a:chExt cx="6513603" cy="5871599"/>
          </a:xfrm>
        </p:grpSpPr>
        <p:sp>
          <p:nvSpPr>
            <p:cNvPr id="243" name="Google Shape;243;p5"/>
            <p:cNvSpPr/>
            <p:nvPr/>
          </p:nvSpPr>
          <p:spPr>
            <a:xfrm>
              <a:off x="0" y="6913"/>
              <a:ext cx="6513603" cy="1392299"/>
            </a:xfrm>
            <a:prstGeom prst="roundRect">
              <a:avLst>
                <a:gd fmla="val 16667" name="adj"/>
              </a:avLst>
            </a:prstGeom>
            <a:solidFill>
              <a:srgbClr val="599BD5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5"/>
            <p:cNvSpPr txBox="1"/>
            <p:nvPr/>
          </p:nvSpPr>
          <p:spPr>
            <a:xfrm>
              <a:off x="67966" y="74879"/>
              <a:ext cx="6377671" cy="125636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33350" lIns="133350" spcFirstLastPara="1" rIns="133350" wrap="square" tIns="1333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500"/>
                <a:buFont typeface="Calibri"/>
                <a:buNone/>
              </a:pPr>
              <a:r>
                <a:rPr b="0" i="0" lang="tr-TR" sz="35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Müşteri taleplerinin sıralanmasında problemler var. Her şey </a:t>
              </a:r>
              <a:r>
                <a:rPr lang="tr-TR" sz="35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mi acil?</a:t>
              </a:r>
              <a:endParaRPr b="0" i="0" sz="3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" name="Google Shape;245;p5"/>
            <p:cNvSpPr/>
            <p:nvPr/>
          </p:nvSpPr>
          <p:spPr>
            <a:xfrm>
              <a:off x="0" y="1500013"/>
              <a:ext cx="6513603" cy="1392299"/>
            </a:xfrm>
            <a:prstGeom prst="roundRect">
              <a:avLst>
                <a:gd fmla="val 16667" name="adj"/>
              </a:avLst>
            </a:prstGeom>
            <a:solidFill>
              <a:srgbClr val="50C9B6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5"/>
            <p:cNvSpPr txBox="1"/>
            <p:nvPr/>
          </p:nvSpPr>
          <p:spPr>
            <a:xfrm>
              <a:off x="67966" y="1567979"/>
              <a:ext cx="6377671" cy="125636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33350" lIns="133350" spcFirstLastPara="1" rIns="133350" wrap="square" tIns="1333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500"/>
                <a:buFont typeface="Calibri"/>
                <a:buNone/>
              </a:pPr>
              <a:r>
                <a:rPr b="0" i="0" lang="tr-TR" sz="35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Basit ve yeni bir özelli</a:t>
              </a:r>
              <a:r>
                <a:rPr lang="tr-TR" sz="35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ği</a:t>
              </a:r>
              <a:r>
                <a:rPr b="0" i="0" lang="tr-TR" sz="35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üretime almak için geçiş günü bekl</a:t>
              </a:r>
              <a:r>
                <a:rPr lang="tr-TR" sz="35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eniyor</a:t>
              </a:r>
              <a:r>
                <a:rPr b="0" i="0" lang="tr-TR" sz="35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b="0" i="0" sz="3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" name="Google Shape;247;p5"/>
            <p:cNvSpPr/>
            <p:nvPr/>
          </p:nvSpPr>
          <p:spPr>
            <a:xfrm>
              <a:off x="0" y="2993113"/>
              <a:ext cx="6513603" cy="1392299"/>
            </a:xfrm>
            <a:prstGeom prst="roundRect">
              <a:avLst>
                <a:gd fmla="val 16667" name="adj"/>
              </a:avLst>
            </a:prstGeom>
            <a:solidFill>
              <a:srgbClr val="48BD62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5"/>
            <p:cNvSpPr txBox="1"/>
            <p:nvPr/>
          </p:nvSpPr>
          <p:spPr>
            <a:xfrm>
              <a:off x="67966" y="3061079"/>
              <a:ext cx="6377671" cy="125636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33350" lIns="133350" spcFirstLastPara="1" rIns="133350" wrap="square" tIns="1333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500"/>
                <a:buFont typeface="Calibri"/>
                <a:buNone/>
              </a:pPr>
              <a:r>
                <a:rPr b="0" i="0" lang="tr-TR" sz="35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Yazılım ekibi ortaya </a:t>
              </a:r>
              <a:r>
                <a:rPr lang="tr-TR" sz="35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çıkardığı</a:t>
              </a:r>
              <a:r>
                <a:rPr b="0" i="0" lang="tr-TR" sz="35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işin değerini bilmiyor.</a:t>
              </a:r>
              <a:endParaRPr b="0" i="0" sz="3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9" name="Google Shape;249;p5"/>
            <p:cNvSpPr/>
            <p:nvPr/>
          </p:nvSpPr>
          <p:spPr>
            <a:xfrm>
              <a:off x="0" y="4486213"/>
              <a:ext cx="6513603" cy="1392299"/>
            </a:xfrm>
            <a:prstGeom prst="roundRect">
              <a:avLst>
                <a:gd fmla="val 16667" name="adj"/>
              </a:avLst>
            </a:prstGeom>
            <a:solidFill>
              <a:srgbClr val="6FAB46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5"/>
            <p:cNvSpPr txBox="1"/>
            <p:nvPr/>
          </p:nvSpPr>
          <p:spPr>
            <a:xfrm>
              <a:off x="67966" y="4554179"/>
              <a:ext cx="6377671" cy="125636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33350" lIns="133350" spcFirstLastPara="1" rIns="133350" wrap="square" tIns="1333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500"/>
                <a:buFont typeface="Calibri"/>
                <a:buNone/>
              </a:pPr>
              <a:r>
                <a:rPr b="0" i="0" lang="tr-TR" sz="35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Zaman baskısı nedeniyle </a:t>
              </a:r>
              <a:r>
                <a:rPr lang="tr-TR" sz="35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kod kalitesi düşüyor ve test kalitesi bozuluyor.</a:t>
              </a:r>
              <a:endParaRPr b="0" i="0" sz="3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2019-10-15T04:22:03Z</dcterms:created>
  <dc:creator>Burak Selim Senyurt (Dogus Teknoloji)</dc:creator>
</cp:coreProperties>
</file>